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  <p:sldMasterId id="2147484079" r:id="rId2"/>
  </p:sldMasterIdLst>
  <p:notesMasterIdLst>
    <p:notesMasterId r:id="rId52"/>
  </p:notesMasterIdLst>
  <p:handoutMasterIdLst>
    <p:handoutMasterId r:id="rId53"/>
  </p:handoutMasterIdLst>
  <p:sldIdLst>
    <p:sldId id="256" r:id="rId3"/>
    <p:sldId id="258" r:id="rId4"/>
    <p:sldId id="257" r:id="rId5"/>
    <p:sldId id="327" r:id="rId6"/>
    <p:sldId id="300" r:id="rId7"/>
    <p:sldId id="259" r:id="rId8"/>
    <p:sldId id="263" r:id="rId9"/>
    <p:sldId id="264" r:id="rId10"/>
    <p:sldId id="301" r:id="rId11"/>
    <p:sldId id="265" r:id="rId12"/>
    <p:sldId id="302" r:id="rId13"/>
    <p:sldId id="303" r:id="rId14"/>
    <p:sldId id="304" r:id="rId15"/>
    <p:sldId id="324" r:id="rId16"/>
    <p:sldId id="260" r:id="rId17"/>
    <p:sldId id="306" r:id="rId18"/>
    <p:sldId id="307" r:id="rId19"/>
    <p:sldId id="308" r:id="rId20"/>
    <p:sldId id="305" r:id="rId21"/>
    <p:sldId id="310" r:id="rId22"/>
    <p:sldId id="261" r:id="rId23"/>
    <p:sldId id="321" r:id="rId24"/>
    <p:sldId id="266" r:id="rId25"/>
    <p:sldId id="262" r:id="rId26"/>
    <p:sldId id="322" r:id="rId27"/>
    <p:sldId id="267" r:id="rId28"/>
    <p:sldId id="328" r:id="rId29"/>
    <p:sldId id="268" r:id="rId30"/>
    <p:sldId id="323" r:id="rId31"/>
    <p:sldId id="269" r:id="rId32"/>
    <p:sldId id="311" r:id="rId33"/>
    <p:sldId id="329" r:id="rId34"/>
    <p:sldId id="317" r:id="rId35"/>
    <p:sldId id="312" r:id="rId36"/>
    <p:sldId id="313" r:id="rId37"/>
    <p:sldId id="314" r:id="rId38"/>
    <p:sldId id="315" r:id="rId39"/>
    <p:sldId id="318" r:id="rId40"/>
    <p:sldId id="271" r:id="rId41"/>
    <p:sldId id="272" r:id="rId42"/>
    <p:sldId id="277" r:id="rId43"/>
    <p:sldId id="330" r:id="rId44"/>
    <p:sldId id="273" r:id="rId45"/>
    <p:sldId id="319" r:id="rId46"/>
    <p:sldId id="274" r:id="rId47"/>
    <p:sldId id="275" r:id="rId48"/>
    <p:sldId id="276" r:id="rId49"/>
    <p:sldId id="320" r:id="rId50"/>
    <p:sldId id="278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0" autoAdjust="0"/>
    <p:restoredTop sz="86462" autoAdjust="0"/>
  </p:normalViewPr>
  <p:slideViewPr>
    <p:cSldViewPr>
      <p:cViewPr>
        <p:scale>
          <a:sx n="80" d="100"/>
          <a:sy n="80" d="100"/>
        </p:scale>
        <p:origin x="-10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2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5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7C3BB83-F10C-4186-BD24-BEE260023563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614F8B9-5B1F-41F2-8020-06DB4981F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98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F299F78-FA1D-4B4D-B2C6-419592950BF6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D2AE8C6-56FC-4BC5-B269-AB0C1B24E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734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2AE8C6-56FC-4BC5-B269-AB0C1B24EE9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43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D2300C-C1AD-44C3-BFEC-A71745154680}" type="slidenum">
              <a:rPr lang="en-US" sz="1200" smtClean="0"/>
              <a:pPr eaLnBrk="1" hangingPunct="1"/>
              <a:t>31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87ABCC-A04E-4B1C-A614-662F9624FE71}" type="slidenum">
              <a:rPr lang="en-US" sz="1200" smtClean="0"/>
              <a:pPr eaLnBrk="1" hangingPunct="1"/>
              <a:t>39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730F33-F0DB-4E5F-9E55-A561EB753443}" type="slidenum">
              <a:rPr lang="en-US" sz="1200" smtClean="0"/>
              <a:pPr eaLnBrk="1" hangingPunct="1"/>
              <a:t>40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2AE8C6-56FC-4BC5-B269-AB0C1B24EE9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43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2AE8C6-56FC-4BC5-B269-AB0C1B24EE9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43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2AE8C6-56FC-4BC5-B269-AB0C1B24EE9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43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2AE8C6-56FC-4BC5-B269-AB0C1B24EE9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43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2AE8C6-56FC-4BC5-B269-AB0C1B24EE9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43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2AE8C6-56FC-4BC5-B269-AB0C1B24EE9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43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D657574-943E-4530-8C0D-A7997C50D683}" type="slidenum">
              <a:rPr lang="en-US" sz="1200" smtClean="0"/>
              <a:pPr eaLnBrk="1" hangingPunct="1"/>
              <a:t>21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D2300C-C1AD-44C3-BFEC-A71745154680}" type="slidenum">
              <a:rPr lang="en-US" sz="1200" smtClean="0"/>
              <a:pPr eaLnBrk="1" hangingPunct="1"/>
              <a:t>30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0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70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09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141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6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03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2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7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45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0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1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7362" y="22860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F6A7B79-5AC5-45A8-A570-0459E537EA2A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55EF4B7-FDE0-4E25-A87C-0F5EB091D8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ctrTitle" idx="4294967295"/>
          </p:nvPr>
        </p:nvSpPr>
        <p:spPr>
          <a:xfrm>
            <a:off x="1752600" y="2130425"/>
            <a:ext cx="7391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to Natural Hazards</a:t>
            </a:r>
          </a:p>
        </p:txBody>
      </p:sp>
      <p:sp>
        <p:nvSpPr>
          <p:cNvPr id="14339" name="Subtitle 1"/>
          <p:cNvSpPr>
            <a:spLocks noGrp="1"/>
          </p:cNvSpPr>
          <p:nvPr>
            <p:ph type="subTitle" idx="4294967295"/>
          </p:nvPr>
        </p:nvSpPr>
        <p:spPr>
          <a:xfrm>
            <a:off x="3810000" y="3810000"/>
            <a:ext cx="5334000" cy="1754188"/>
          </a:xfrm>
        </p:spPr>
        <p:txBody>
          <a:bodyPr/>
          <a:lstStyle/>
          <a:p>
            <a:pPr marL="800100" lvl="2" indent="0" algn="ctr"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Chapter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0" y="381000"/>
            <a:ext cx="89916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DEATHS AND DAMAGE CAUSED BY NATURAL HAZARDS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219200"/>
            <a:ext cx="7315200" cy="4495800"/>
          </a:xfrm>
        </p:spPr>
        <p:txBody>
          <a:bodyPr/>
          <a:lstStyle/>
          <a:p>
            <a:r>
              <a:rPr lang="en-US" dirty="0" smtClean="0"/>
              <a:t>To compare the effects of various natural hazards, we look at the greatest loss of life.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dirty="0" smtClean="0"/>
              <a:t>Next we look at the property damage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How much was the cost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How many people does this damage effect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The most important to look at is the potential to produce a catastrophe.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457200" y="36844"/>
            <a:ext cx="80772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Which Hazards Could Cause Catastrophes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219200"/>
            <a:ext cx="7315200" cy="4876800"/>
          </a:xfrm>
        </p:spPr>
        <p:txBody>
          <a:bodyPr>
            <a:normAutofit/>
          </a:bodyPr>
          <a:lstStyle/>
          <a:p>
            <a:pPr lvl="1"/>
            <a:r>
              <a:rPr lang="en-US" sz="2400" b="1" u="sng" dirty="0" smtClean="0"/>
              <a:t>High risk hazards</a:t>
            </a:r>
          </a:p>
          <a:p>
            <a:pPr marL="320040" lvl="1" indent="0">
              <a:buNone/>
            </a:pPr>
            <a:endParaRPr lang="en-US" sz="1100" u="sng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Floods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Hurricanes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Tornadoes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Earthquakes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Volcanic Eruptions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Large Wildfires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Heat Waves</a:t>
            </a:r>
          </a:p>
        </p:txBody>
      </p:sp>
    </p:spTree>
    <p:extLst>
      <p:ext uri="{BB962C8B-B14F-4D97-AF65-F5344CB8AC3E}">
        <p14:creationId xmlns:p14="http://schemas.microsoft.com/office/powerpoint/2010/main" val="240366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356260" y="0"/>
            <a:ext cx="8763000" cy="1143000"/>
          </a:xfrm>
        </p:spPr>
        <p:txBody>
          <a:bodyPr/>
          <a:lstStyle/>
          <a:p>
            <a:r>
              <a:rPr lang="en-US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Which Hazards Could Cause Catastrophes</a:t>
            </a:r>
            <a:endParaRPr lang="en-US" sz="4800" dirty="0" smtClean="0"/>
          </a:p>
        </p:txBody>
      </p:sp>
      <p:sp>
        <p:nvSpPr>
          <p:cNvPr id="21507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371600"/>
            <a:ext cx="7315200" cy="4911725"/>
          </a:xfrm>
        </p:spPr>
        <p:txBody>
          <a:bodyPr>
            <a:normAutofit/>
          </a:bodyPr>
          <a:lstStyle/>
          <a:p>
            <a:pPr lvl="1"/>
            <a:r>
              <a:rPr lang="en-US" sz="2400" b="1" u="sng" dirty="0" smtClean="0"/>
              <a:t>Moderate and low risk hazards</a:t>
            </a:r>
          </a:p>
          <a:p>
            <a:pPr lvl="2"/>
            <a:endParaRPr lang="en-US" sz="1200" u="sng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Landslides (effects a smaller area)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Drought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Coastal Erosion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Frost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Lightening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Expansive Soils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Extra Terrestrial impact</a:t>
            </a:r>
          </a:p>
        </p:txBody>
      </p:sp>
    </p:spTree>
    <p:extLst>
      <p:ext uri="{BB962C8B-B14F-4D97-AF65-F5344CB8AC3E}">
        <p14:creationId xmlns:p14="http://schemas.microsoft.com/office/powerpoint/2010/main" val="63997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0" y="304800"/>
            <a:ext cx="8991600" cy="838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Understanding Hazards Through History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990600"/>
            <a:ext cx="8534400" cy="5216525"/>
          </a:xfrm>
        </p:spPr>
        <p:txBody>
          <a:bodyPr>
            <a:normAutofit/>
          </a:bodyPr>
          <a:lstStyle/>
          <a:p>
            <a:r>
              <a:rPr lang="en-US" u="sng" dirty="0" smtClean="0"/>
              <a:t>Natural Hazards are repetitive through history </a:t>
            </a:r>
          </a:p>
          <a:p>
            <a:r>
              <a:rPr lang="en-US" dirty="0" smtClean="0"/>
              <a:t>By studying the </a:t>
            </a:r>
            <a:r>
              <a:rPr lang="en-US" u="sng" dirty="0" smtClean="0"/>
              <a:t>history of natural hazard events</a:t>
            </a:r>
            <a:r>
              <a:rPr lang="en-US" dirty="0" smtClean="0"/>
              <a:t>, we can gain information for a </a:t>
            </a:r>
            <a:r>
              <a:rPr lang="en-US" u="sng" dirty="0" smtClean="0"/>
              <a:t>hazard-reduction plan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sz="12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Some of these plans are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 smtClean="0"/>
              <a:t>Better building requirements (for earthquakes and floods)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 smtClean="0"/>
              <a:t>Where are natural flood plains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 smtClean="0"/>
              <a:t>Understand the land for potential landslides</a:t>
            </a:r>
          </a:p>
          <a:p>
            <a:pPr marL="640080" lvl="2" indent="0">
              <a:buNone/>
            </a:pPr>
            <a:endParaRPr lang="en-US" sz="1200" dirty="0" smtClean="0"/>
          </a:p>
          <a:p>
            <a:r>
              <a:rPr lang="en-US" u="sng" dirty="0" smtClean="0"/>
              <a:t>To totally understand Nature and all its hazards, we must study and understand information to gain a background of the natural processes of the earth</a:t>
            </a:r>
          </a:p>
        </p:txBody>
      </p:sp>
    </p:spTree>
    <p:extLst>
      <p:ext uri="{BB962C8B-B14F-4D97-AF65-F5344CB8AC3E}">
        <p14:creationId xmlns:p14="http://schemas.microsoft.com/office/powerpoint/2010/main" val="23059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914400"/>
          </a:xfrm>
        </p:spPr>
        <p:txBody>
          <a:bodyPr/>
          <a:lstStyle/>
          <a:p>
            <a:r>
              <a:rPr lang="en-US" dirty="0" smtClean="0"/>
              <a:t>Geologic Time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1066800"/>
            <a:ext cx="4114800" cy="4987925"/>
          </a:xfrm>
        </p:spPr>
        <p:txBody>
          <a:bodyPr/>
          <a:lstStyle/>
          <a:p>
            <a:r>
              <a:rPr lang="en-US" sz="2800" b="1" dirty="0" smtClean="0"/>
              <a:t>Earth is about </a:t>
            </a:r>
            <a:r>
              <a:rPr lang="en-US" sz="2800" b="1" u="sng" dirty="0" smtClean="0"/>
              <a:t>4.6 billion </a:t>
            </a:r>
            <a:r>
              <a:rPr lang="en-US" sz="2800" b="1" dirty="0" smtClean="0"/>
              <a:t>years old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Age of the dinosaurs </a:t>
            </a:r>
            <a:r>
              <a:rPr lang="en-US" sz="2800" b="1" u="sng" dirty="0" smtClean="0"/>
              <a:t>160 million</a:t>
            </a:r>
            <a:r>
              <a:rPr lang="en-US" sz="2800" b="1" dirty="0" smtClean="0"/>
              <a:t> years ago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Rocky Mountains uplifted </a:t>
            </a:r>
            <a:r>
              <a:rPr lang="en-US" sz="2800" b="1" u="sng" dirty="0" smtClean="0"/>
              <a:t>65 million </a:t>
            </a:r>
            <a:r>
              <a:rPr lang="en-US" sz="2800" b="1" dirty="0" smtClean="0"/>
              <a:t>years ago</a:t>
            </a:r>
          </a:p>
          <a:p>
            <a:endParaRPr lang="en-US" dirty="0" smtClean="0"/>
          </a:p>
        </p:txBody>
      </p:sp>
      <p:pic>
        <p:nvPicPr>
          <p:cNvPr id="4" name="Picture 4" descr="http://www.answersincreation.org/curriculum/geology/images/timesca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66800"/>
            <a:ext cx="32004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"/>
            <a:ext cx="8763000" cy="9906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Geologic Cycle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762000"/>
            <a:ext cx="8915400" cy="1981199"/>
          </a:xfrm>
        </p:spPr>
        <p:txBody>
          <a:bodyPr>
            <a:normAutofit/>
          </a:bodyPr>
          <a:lstStyle/>
          <a:p>
            <a:r>
              <a:rPr lang="en-US" u="sng" dirty="0" smtClean="0"/>
              <a:t>The Geologic conditions and materials largely govern the type, location, and intensity of natural processes.</a:t>
            </a:r>
          </a:p>
          <a:p>
            <a:r>
              <a:rPr lang="en-US" u="sng" dirty="0" smtClean="0"/>
              <a:t>An understanding of the components and dynamics of the geologic cycle will explain these relationships </a:t>
            </a:r>
          </a:p>
        </p:txBody>
      </p:sp>
      <p:pic>
        <p:nvPicPr>
          <p:cNvPr id="46082" name="Picture 2" descr="http://img.docstoccdn.com/thumb/orig/1170802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573977"/>
            <a:ext cx="5757157" cy="3598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228600" y="0"/>
            <a:ext cx="8763000" cy="1143000"/>
          </a:xfrm>
        </p:spPr>
        <p:txBody>
          <a:bodyPr/>
          <a:lstStyle/>
          <a:p>
            <a:pPr algn="ctr"/>
            <a:r>
              <a:rPr lang="en-US" sz="4800" dirty="0" smtClean="0"/>
              <a:t>Geologic Cycle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990600"/>
            <a:ext cx="8001000" cy="5140325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What describes the Geologic Cycle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Throughout the 4.6 billion years of the Earth’s history materials on or near the earth’s surface have been created, maintained, and destroyed by numerous physical, chemical, and biological processes.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These processes produce earth materials, land, water, and atmosphere, necessary for our survival.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These processes are called the </a:t>
            </a:r>
            <a:r>
              <a:rPr lang="en-US" b="1" u="sng" dirty="0" smtClean="0"/>
              <a:t>geologic cycle</a:t>
            </a:r>
            <a:r>
              <a:rPr lang="en-US" dirty="0" smtClean="0"/>
              <a:t> made up of </a:t>
            </a:r>
          </a:p>
          <a:p>
            <a:pPr lvl="1"/>
            <a:endParaRPr lang="en-US" sz="1200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b="1" dirty="0" smtClean="0"/>
              <a:t>The Tectonic Cycle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b="1" dirty="0" smtClean="0"/>
              <a:t>The Rock Cycle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b="1" dirty="0" smtClean="0"/>
              <a:t>The Hydrology Cycle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b="1" dirty="0" smtClean="0"/>
              <a:t>The Biogeochemical Cycle</a:t>
            </a:r>
          </a:p>
        </p:txBody>
      </p:sp>
    </p:spTree>
    <p:extLst>
      <p:ext uri="{BB962C8B-B14F-4D97-AF65-F5344CB8AC3E}">
        <p14:creationId xmlns:p14="http://schemas.microsoft.com/office/powerpoint/2010/main" val="185812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pPr algn="ctr"/>
            <a:r>
              <a:rPr lang="en-US" sz="4800" dirty="0" smtClean="0"/>
              <a:t>Tectonic Cycle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143000"/>
            <a:ext cx="7467600" cy="4911725"/>
          </a:xfrm>
        </p:spPr>
        <p:txBody>
          <a:bodyPr>
            <a:normAutofit/>
          </a:bodyPr>
          <a:lstStyle/>
          <a:p>
            <a:r>
              <a:rPr lang="en-US" b="1" i="1" u="sng" dirty="0" smtClean="0"/>
              <a:t>Tectonic</a:t>
            </a:r>
            <a:r>
              <a:rPr lang="en-US" i="1" dirty="0" smtClean="0"/>
              <a:t> </a:t>
            </a:r>
            <a:r>
              <a:rPr lang="en-US" dirty="0" smtClean="0"/>
              <a:t>refers to the large-scale geologic processes that form and deform the Earth’s crust and produce landforms such as ocean basins, and continents, and mountains</a:t>
            </a:r>
          </a:p>
          <a:p>
            <a:endParaRPr lang="en-US" sz="1200" dirty="0" smtClean="0"/>
          </a:p>
          <a:p>
            <a:r>
              <a:rPr lang="en-US" dirty="0" smtClean="0"/>
              <a:t>The </a:t>
            </a:r>
            <a:r>
              <a:rPr lang="en-US" b="1" u="sng" dirty="0" smtClean="0"/>
              <a:t>Tectonic cycle</a:t>
            </a:r>
            <a:r>
              <a:rPr lang="en-US" b="1" dirty="0" smtClean="0"/>
              <a:t> </a:t>
            </a:r>
            <a:r>
              <a:rPr lang="en-US" dirty="0" smtClean="0"/>
              <a:t>involves the creation, movement, and destruction of these tectonic plates.</a:t>
            </a:r>
          </a:p>
          <a:p>
            <a:endParaRPr lang="en-US" sz="1200" dirty="0" smtClean="0"/>
          </a:p>
          <a:p>
            <a:r>
              <a:rPr lang="en-US" dirty="0" smtClean="0"/>
              <a:t>It is responsible for the production and distribution of rock and mineral resources invaluable to modern civilization, as well as hazards such as volcanoes and earthquakes.</a:t>
            </a:r>
          </a:p>
        </p:txBody>
      </p:sp>
    </p:spTree>
    <p:extLst>
      <p:ext uri="{BB962C8B-B14F-4D97-AF65-F5344CB8AC3E}">
        <p14:creationId xmlns:p14="http://schemas.microsoft.com/office/powerpoint/2010/main" val="209631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http://pdsblogs.org/pdsapes810/files/2010/05/Tectonic_plate_boundari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310242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381000" y="21771"/>
            <a:ext cx="8763000" cy="1143000"/>
          </a:xfrm>
        </p:spPr>
        <p:txBody>
          <a:bodyPr/>
          <a:lstStyle/>
          <a:p>
            <a:pPr algn="ctr"/>
            <a:r>
              <a:rPr lang="en-US" sz="4800" dirty="0" smtClean="0"/>
              <a:t>Rock Cycle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990600"/>
            <a:ext cx="4038600" cy="5105400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Rock Cycle</a:t>
            </a:r>
          </a:p>
          <a:p>
            <a:endParaRPr lang="en-US" sz="1000" u="sng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300" dirty="0" smtClean="0"/>
              <a:t>Rocks are aggregates of one or more </a:t>
            </a:r>
            <a:r>
              <a:rPr lang="en-US" sz="2300" b="1" i="1" dirty="0" smtClean="0"/>
              <a:t>minerals</a:t>
            </a:r>
            <a:r>
              <a:rPr lang="en-US" sz="2300" dirty="0" smtClean="0"/>
              <a:t>.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300" dirty="0" smtClean="0"/>
              <a:t>It is the </a:t>
            </a:r>
            <a:r>
              <a:rPr lang="en-US" sz="2300" u="sng" dirty="0" smtClean="0"/>
              <a:t>largest geologic </a:t>
            </a:r>
            <a:r>
              <a:rPr lang="en-US" sz="2300" dirty="0" smtClean="0"/>
              <a:t>subcycle and it is linked to all the other subcycles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300" dirty="0" smtClean="0"/>
              <a:t>Depends on: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The </a:t>
            </a:r>
            <a:r>
              <a:rPr lang="en-US" sz="2200" u="sng" dirty="0" smtClean="0"/>
              <a:t>tectonic cycle </a:t>
            </a:r>
            <a:r>
              <a:rPr lang="en-US" sz="2200" dirty="0" smtClean="0"/>
              <a:t>for heat and </a:t>
            </a:r>
            <a:r>
              <a:rPr lang="en-US" sz="2200" u="sng" dirty="0" smtClean="0"/>
              <a:t>energy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The </a:t>
            </a:r>
            <a:r>
              <a:rPr lang="en-US" sz="2200" u="sng" dirty="0" smtClean="0"/>
              <a:t>biogeochemical cycle </a:t>
            </a:r>
            <a:r>
              <a:rPr lang="en-US" sz="2200" dirty="0" smtClean="0"/>
              <a:t>for </a:t>
            </a:r>
            <a:r>
              <a:rPr lang="en-US" sz="2200" u="sng" dirty="0" smtClean="0"/>
              <a:t>materials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The </a:t>
            </a:r>
            <a:r>
              <a:rPr lang="en-US" sz="2200" u="sng" dirty="0" smtClean="0"/>
              <a:t>hydrologic cycle </a:t>
            </a:r>
            <a:r>
              <a:rPr lang="en-US" sz="2200" dirty="0" smtClean="0"/>
              <a:t>for </a:t>
            </a:r>
            <a:r>
              <a:rPr lang="en-US" sz="2200" u="sng" dirty="0" smtClean="0"/>
              <a:t>water</a:t>
            </a:r>
            <a:r>
              <a:rPr lang="en-US" sz="2200" dirty="0" smtClean="0"/>
              <a:t>.</a:t>
            </a:r>
          </a:p>
        </p:txBody>
      </p:sp>
      <p:pic>
        <p:nvPicPr>
          <p:cNvPr id="1027" name="Picture 3" descr="C:\Users\Cindy\Desktop\pictures\rock cyc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823" y="2057400"/>
            <a:ext cx="5031425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22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914400" y="457200"/>
            <a:ext cx="73152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Framework for Each Chapter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066800"/>
            <a:ext cx="8153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Learn the Objectives of the Chapter</a:t>
            </a:r>
          </a:p>
          <a:p>
            <a:r>
              <a:rPr lang="en-US" dirty="0" smtClean="0"/>
              <a:t>Introduction to each hazard</a:t>
            </a:r>
          </a:p>
          <a:p>
            <a:r>
              <a:rPr lang="en-US" dirty="0" smtClean="0"/>
              <a:t>Examine the processes of the hazard</a:t>
            </a:r>
          </a:p>
          <a:p>
            <a:r>
              <a:rPr lang="en-US" dirty="0" smtClean="0"/>
              <a:t>The cycle of the hazard</a:t>
            </a:r>
          </a:p>
          <a:p>
            <a:r>
              <a:rPr lang="en-US" dirty="0" smtClean="0"/>
              <a:t>Geographic regions at risk of this hazard</a:t>
            </a:r>
          </a:p>
          <a:p>
            <a:r>
              <a:rPr lang="en-US" dirty="0" smtClean="0"/>
              <a:t>Natural functions of the hazard</a:t>
            </a:r>
          </a:p>
          <a:p>
            <a:r>
              <a:rPr lang="en-US" dirty="0" smtClean="0"/>
              <a:t>Human interaction with the hazard</a:t>
            </a:r>
          </a:p>
          <a:p>
            <a:r>
              <a:rPr lang="en-US" dirty="0" smtClean="0"/>
              <a:t>Minimizing the risk of the hazard</a:t>
            </a:r>
          </a:p>
          <a:p>
            <a:r>
              <a:rPr lang="en-US" dirty="0" smtClean="0"/>
              <a:t>Looking at the Perception of and Adjustments to the risks of the hazard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7630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Hydrologic Cycle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4294967295"/>
          </p:nvPr>
        </p:nvSpPr>
        <p:spPr>
          <a:xfrm>
            <a:off x="152400" y="1219200"/>
            <a:ext cx="4331525" cy="4648200"/>
          </a:xfrm>
        </p:spPr>
        <p:txBody>
          <a:bodyPr>
            <a:normAutofit/>
          </a:bodyPr>
          <a:lstStyle/>
          <a:p>
            <a:r>
              <a:rPr lang="en-US" u="sng" dirty="0" smtClean="0"/>
              <a:t>Hydrologic Cycle</a:t>
            </a:r>
          </a:p>
          <a:p>
            <a:endParaRPr lang="en-US" sz="1100" u="sng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Water Vapor in the air r</a:t>
            </a:r>
            <a:r>
              <a:rPr lang="en-US" dirty="0" smtClean="0"/>
              <a:t>eturns to the earth through precipitation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 Moves through the earth in streams, ground water and evaporation or evapotranspiration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Returns to the oceans and the air to start again</a:t>
            </a:r>
            <a:endParaRPr lang="en-US" sz="2800" dirty="0" smtClean="0"/>
          </a:p>
        </p:txBody>
      </p:sp>
      <p:pic>
        <p:nvPicPr>
          <p:cNvPr id="2050" name="Picture 2" descr="C:\Users\Cindy\Desktop\pictures\hyd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76400"/>
            <a:ext cx="4508209" cy="417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22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1219200" y="0"/>
            <a:ext cx="6934200" cy="1143000"/>
          </a:xfrm>
        </p:spPr>
        <p:txBody>
          <a:bodyPr/>
          <a:lstStyle/>
          <a:p>
            <a:pPr algn="ctr"/>
            <a:r>
              <a:rPr lang="en-US" sz="4800" dirty="0" smtClean="0"/>
              <a:t> </a:t>
            </a:r>
            <a:r>
              <a:rPr lang="en-US" sz="4400" dirty="0" smtClean="0"/>
              <a:t>Biogeochemical Cycles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1066800"/>
            <a:ext cx="8458200" cy="5257800"/>
          </a:xfrm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b="1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600" dirty="0" smtClean="0"/>
              <a:t>The </a:t>
            </a:r>
            <a:r>
              <a:rPr lang="en-US" sz="2600" u="sng" dirty="0" smtClean="0"/>
              <a:t>transfer or cycling of a </a:t>
            </a:r>
            <a:r>
              <a:rPr lang="en-US" sz="2600" b="1" u="sng" dirty="0" smtClean="0"/>
              <a:t>chemical element or elements </a:t>
            </a:r>
            <a:r>
              <a:rPr lang="en-US" sz="2600" u="sng" dirty="0" smtClean="0"/>
              <a:t>through the atmosphere, lithosphere, hydrosphere, and biosphere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sz="1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600" dirty="0" smtClean="0"/>
              <a:t>The </a:t>
            </a:r>
            <a:r>
              <a:rPr lang="en-US" sz="2600" b="1" u="sng" dirty="0" smtClean="0"/>
              <a:t>tectonic cycle</a:t>
            </a:r>
            <a:r>
              <a:rPr lang="en-US" sz="2600" u="sng" dirty="0" smtClean="0"/>
              <a:t> provides water from volcanic processes as well as heat and energy used to for and change the earth materials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sz="1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600" dirty="0" smtClean="0"/>
              <a:t>The </a:t>
            </a:r>
            <a:r>
              <a:rPr lang="en-US" sz="2600" b="1" u="sng" dirty="0" smtClean="0"/>
              <a:t>rock and hydrologic cycles </a:t>
            </a:r>
            <a:r>
              <a:rPr lang="en-US" sz="2600" u="sng" dirty="0" smtClean="0"/>
              <a:t>are involved in many processes that transfer and store chemical in water, soil and rock.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sz="1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600" b="1" dirty="0" smtClean="0"/>
              <a:t>Biogeochemical cycles </a:t>
            </a:r>
            <a:r>
              <a:rPr lang="en-US" sz="2600" dirty="0" smtClean="0"/>
              <a:t>can most easily be described as the </a:t>
            </a:r>
            <a:r>
              <a:rPr lang="en-US" sz="2600" b="1" u="sng" dirty="0" smtClean="0"/>
              <a:t>transfer of chemical elements through a series of storage compartments or reservoirs</a:t>
            </a:r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300" u="sng" dirty="0" smtClean="0"/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600" dirty="0" smtClean="0"/>
              <a:t>Air, Soil, Groundwater and </a:t>
            </a:r>
            <a:r>
              <a:rPr lang="en-US" sz="2600" dirty="0" smtClean="0"/>
              <a:t>Vegetation</a:t>
            </a:r>
            <a:endParaRPr lang="en-US" sz="2600" dirty="0" smtClean="0"/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box.vt.edu/users/chagedor/biol_4684/Cycles/cyc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1"/>
            <a:ext cx="7848600" cy="5506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>
          <a:xfrm>
            <a:off x="304800" y="2286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Fundamental Concepts for Understanding Natural Processes as Hazards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idx="4294967295"/>
          </p:nvPr>
        </p:nvSpPr>
        <p:spPr>
          <a:xfrm>
            <a:off x="152400" y="1066800"/>
            <a:ext cx="8839200" cy="54864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Five Basic Concepts to Understanding Natural Hazards</a:t>
            </a:r>
          </a:p>
          <a:p>
            <a:pPr lvl="1"/>
            <a:endParaRPr lang="en-US" sz="1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sz="2400" dirty="0" smtClean="0"/>
              <a:t>Hazards are </a:t>
            </a:r>
            <a:r>
              <a:rPr lang="en-US" sz="2400" b="1" u="sng" dirty="0" smtClean="0"/>
              <a:t>predictable from scientific evaluation</a:t>
            </a:r>
          </a:p>
          <a:p>
            <a:pPr lvl="1">
              <a:buFont typeface="+mj-lt"/>
              <a:buAutoNum type="arabicPeriod"/>
            </a:pPr>
            <a:endParaRPr lang="en-US" sz="1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sz="2400" b="1" u="sng" dirty="0" smtClean="0"/>
              <a:t>Risk analysis is an important component </a:t>
            </a:r>
            <a:r>
              <a:rPr lang="en-US" sz="2400" dirty="0" smtClean="0"/>
              <a:t>in understanding the effects of hazardous processes</a:t>
            </a:r>
          </a:p>
          <a:p>
            <a:pPr lvl="1">
              <a:buFont typeface="+mj-lt"/>
              <a:buAutoNum type="arabicPeriod"/>
            </a:pPr>
            <a:endParaRPr lang="en-US" sz="1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sz="2400" b="1" u="sng" dirty="0" smtClean="0"/>
              <a:t>Linkages exists between different natural hazards</a:t>
            </a:r>
            <a:r>
              <a:rPr lang="en-US" sz="2400" dirty="0" smtClean="0"/>
              <a:t> as well as between </a:t>
            </a:r>
            <a:r>
              <a:rPr lang="en-US" sz="2400" u="sng" dirty="0" smtClean="0"/>
              <a:t>hazards and the physical environment</a:t>
            </a:r>
          </a:p>
          <a:p>
            <a:pPr lvl="1">
              <a:buFont typeface="+mj-lt"/>
              <a:buAutoNum type="arabicPeriod"/>
            </a:pPr>
            <a:endParaRPr lang="en-US" sz="1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sz="2400" b="1" u="sng" dirty="0" smtClean="0"/>
              <a:t>Hazardous events that previously produced disasters are now producing catastrophes</a:t>
            </a:r>
          </a:p>
          <a:p>
            <a:pPr lvl="1">
              <a:buFont typeface="+mj-lt"/>
              <a:buAutoNum type="arabicPeriod"/>
            </a:pPr>
            <a:endParaRPr lang="en-US" sz="1000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sz="2400" b="1" u="sng" dirty="0" smtClean="0"/>
              <a:t>Consequences of hazards can be minimized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152400" y="304800"/>
            <a:ext cx="90678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Concept: 1  </a:t>
            </a:r>
            <a:br>
              <a:rPr lang="en-US" sz="3200" dirty="0" smtClean="0"/>
            </a:br>
            <a:r>
              <a:rPr lang="en-US" sz="3200" u="sng" dirty="0" smtClean="0"/>
              <a:t>Hazards are  Predictable from Scientific Evaluation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4294967295"/>
          </p:nvPr>
        </p:nvSpPr>
        <p:spPr>
          <a:xfrm>
            <a:off x="609600" y="1447800"/>
            <a:ext cx="8153400" cy="5105400"/>
          </a:xfrm>
        </p:spPr>
        <p:txBody>
          <a:bodyPr>
            <a:normAutofit/>
          </a:bodyPr>
          <a:lstStyle/>
          <a:p>
            <a:r>
              <a:rPr lang="en-US" sz="2600" u="sng" dirty="0" smtClean="0"/>
              <a:t>Science and Natural Hazards</a:t>
            </a:r>
            <a:endParaRPr lang="en-US" sz="2600" dirty="0" smtClean="0"/>
          </a:p>
          <a:p>
            <a:pPr lvl="1"/>
            <a:endParaRPr lang="en-US" sz="1600" u="sng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u="sng" dirty="0" smtClean="0"/>
              <a:t>Use of the Scientific Method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u="sng" dirty="0" smtClean="0"/>
              <a:t>Formulate a question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u="sng" dirty="0" smtClean="0"/>
              <a:t>Develop a hypothesis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u="sng" dirty="0" smtClean="0"/>
              <a:t>Test the hypothesis with experiments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From the </a:t>
            </a:r>
            <a:r>
              <a:rPr lang="en-US" sz="2400" u="sng" dirty="0" smtClean="0"/>
              <a:t>results of the experiments, develop a conclusion</a:t>
            </a:r>
          </a:p>
          <a:p>
            <a:endParaRPr lang="en-US" sz="1200" u="sng" dirty="0" smtClean="0"/>
          </a:p>
          <a:p>
            <a:r>
              <a:rPr lang="en-US" u="sng" dirty="0" smtClean="0"/>
              <a:t>Use Scientific Method to understand and develop a predict natural hazards</a:t>
            </a:r>
          </a:p>
          <a:p>
            <a:pPr lvl="1">
              <a:buNone/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://mail.colonial.net/~hkaiter/A_IMAGES/sci_met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609600"/>
            <a:ext cx="4191000" cy="5386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685800"/>
            <a:ext cx="9144000" cy="5715000"/>
          </a:xfrm>
        </p:spPr>
        <p:txBody>
          <a:bodyPr>
            <a:normAutofit/>
          </a:bodyPr>
          <a:lstStyle/>
          <a:p>
            <a:pPr lvl="1"/>
            <a:r>
              <a:rPr lang="en-US" sz="2400" b="1" u="sng" dirty="0" smtClean="0"/>
              <a:t>Hazards are Natural Processes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200" dirty="0" smtClean="0"/>
              <a:t>Modern humans seem to be a product of the Pleistocene ice age of 1.8 million years ago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US" sz="2200" dirty="0" smtClean="0"/>
              <a:t>There has been rapid climate change from harsh glacial conditions to a few thousand years ago when the climate began to warm. 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US" sz="2200" dirty="0" smtClean="0"/>
              <a:t>We had to learn to “adapt and overcome” these climate chances in order to survive.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200" dirty="0" smtClean="0"/>
              <a:t>Events we call </a:t>
            </a:r>
            <a:r>
              <a:rPr lang="en-US" sz="2200" b="1" dirty="0" smtClean="0"/>
              <a:t>Natural Hazards </a:t>
            </a:r>
            <a:r>
              <a:rPr lang="en-US" sz="2200" dirty="0" smtClean="0"/>
              <a:t>are </a:t>
            </a:r>
            <a:r>
              <a:rPr lang="en-US" sz="2200" b="1" dirty="0"/>
              <a:t>N</a:t>
            </a:r>
            <a:r>
              <a:rPr lang="en-US" sz="2200" b="1" dirty="0" smtClean="0"/>
              <a:t>atural</a:t>
            </a:r>
            <a:r>
              <a:rPr lang="en-US" sz="2200" dirty="0" smtClean="0"/>
              <a:t> </a:t>
            </a:r>
            <a:r>
              <a:rPr lang="en-US" sz="2200" b="1" dirty="0" smtClean="0"/>
              <a:t>Earth processes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200" dirty="0" smtClean="0"/>
              <a:t>These </a:t>
            </a:r>
            <a:r>
              <a:rPr lang="en-US" sz="2200" b="1" dirty="0" smtClean="0"/>
              <a:t>natural processes </a:t>
            </a:r>
            <a:r>
              <a:rPr lang="en-US" sz="2200" dirty="0" smtClean="0"/>
              <a:t>only become </a:t>
            </a:r>
            <a:r>
              <a:rPr lang="en-US" sz="2200" b="1" dirty="0"/>
              <a:t>h</a:t>
            </a:r>
            <a:r>
              <a:rPr lang="en-US" sz="2200" b="1" dirty="0" smtClean="0"/>
              <a:t>azards</a:t>
            </a:r>
            <a:r>
              <a:rPr lang="en-US" sz="2200" dirty="0" smtClean="0"/>
              <a:t> </a:t>
            </a:r>
            <a:r>
              <a:rPr lang="en-US" sz="2200" dirty="0" smtClean="0"/>
              <a:t>when they happen </a:t>
            </a:r>
            <a:r>
              <a:rPr lang="en-US" sz="2200" b="1" dirty="0" smtClean="0"/>
              <a:t>where people are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200" dirty="0" smtClean="0"/>
              <a:t>They become </a:t>
            </a:r>
            <a:r>
              <a:rPr lang="en-US" sz="2200" b="1" dirty="0"/>
              <a:t>h</a:t>
            </a:r>
            <a:r>
              <a:rPr lang="en-US" sz="2200" b="1" dirty="0" smtClean="0"/>
              <a:t>azards </a:t>
            </a:r>
            <a:r>
              <a:rPr lang="en-US" sz="2200" dirty="0" smtClean="0"/>
              <a:t>when we humans change the land-use by urbanization or by deforestation.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200" dirty="0" smtClean="0"/>
              <a:t>We, as humans, should realize these hazards, and try </a:t>
            </a:r>
            <a:r>
              <a:rPr lang="en-US" sz="2200" b="1" dirty="0" smtClean="0"/>
              <a:t>minimize these processes</a:t>
            </a:r>
          </a:p>
          <a:p>
            <a:pPr lvl="2"/>
            <a:endParaRPr lang="en-US" sz="2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indy\Desktop\pictures\time 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7523346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1353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228600" y="-76200"/>
            <a:ext cx="8763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Forecast, Prediction, and Warning 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1219200"/>
            <a:ext cx="8610600" cy="4953000"/>
          </a:xfrm>
        </p:spPr>
        <p:txBody>
          <a:bodyPr>
            <a:normAutofit/>
          </a:bodyPr>
          <a:lstStyle/>
          <a:p>
            <a:r>
              <a:rPr lang="en-US" sz="2600" b="1" u="sng" dirty="0" smtClean="0"/>
              <a:t>Predicting Changes in the </a:t>
            </a:r>
            <a:r>
              <a:rPr lang="en-US" sz="2600" b="1" u="sng" smtClean="0"/>
              <a:t>Earth System</a:t>
            </a:r>
          </a:p>
          <a:p>
            <a:endParaRPr lang="en-US" sz="1200" b="1" u="sng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u="sng" dirty="0" smtClean="0"/>
              <a:t>Uniformitarianism: </a:t>
            </a:r>
            <a:r>
              <a:rPr lang="en-US" sz="2400" dirty="0" smtClean="0"/>
              <a:t>“</a:t>
            </a:r>
            <a:r>
              <a:rPr lang="en-US" sz="2400" i="1" dirty="0" smtClean="0"/>
              <a:t>the present is the key to the past.”  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 smtClean="0"/>
              <a:t>The </a:t>
            </a:r>
            <a:r>
              <a:rPr lang="en-US" sz="2400" u="sng" dirty="0" smtClean="0"/>
              <a:t>fundamental concept of earth sciences </a:t>
            </a:r>
            <a:r>
              <a:rPr lang="en-US" sz="2400" dirty="0" smtClean="0"/>
              <a:t>is as </a:t>
            </a:r>
            <a:r>
              <a:rPr lang="en-US" sz="2400" u="sng" dirty="0" smtClean="0"/>
              <a:t>the earth   processes wear down the earth’s surface, the earth processes builds the surface back up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 smtClean="0"/>
              <a:t>Human activities can effect these changes </a:t>
            </a:r>
          </a:p>
          <a:p>
            <a:r>
              <a:rPr lang="en-US" dirty="0" smtClean="0"/>
              <a:t>Now we have to look at: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u="sng" dirty="0" smtClean="0"/>
              <a:t>Environmental Unity</a:t>
            </a:r>
            <a:r>
              <a:rPr lang="en-US" sz="2400" u="sng" dirty="0" smtClean="0"/>
              <a:t>- </a:t>
            </a:r>
            <a:r>
              <a:rPr lang="en-US" sz="2400" dirty="0"/>
              <a:t>“</a:t>
            </a:r>
            <a:r>
              <a:rPr lang="en-US" sz="2400" i="1" dirty="0"/>
              <a:t>the present is the key to the future.”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u="sng" dirty="0"/>
              <a:t>O</a:t>
            </a:r>
            <a:r>
              <a:rPr lang="en-US" sz="2400" u="sng" dirty="0" smtClean="0"/>
              <a:t>ne action causes others in a chain of actions and events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400" dirty="0" smtClean="0"/>
              <a:t>“Removal  of vegetation on a steep hillsides can bring on landslides in a rain storm”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http://evolution.berkeley.edu/evolibrary/images/history/rockcycl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6019800" cy="4582238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499261" y="609600"/>
            <a:ext cx="411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u="sng" dirty="0"/>
              <a:t>Uniformitarianism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1143000"/>
            <a:ext cx="8763000" cy="5181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Learn the </a:t>
            </a:r>
            <a:r>
              <a:rPr lang="en-US" sz="2200" u="sng" dirty="0" smtClean="0"/>
              <a:t>difference between a disaster and a catastrophe</a:t>
            </a:r>
          </a:p>
          <a:p>
            <a:r>
              <a:rPr lang="en-US" sz="2200" dirty="0" smtClean="0"/>
              <a:t>Learn the </a:t>
            </a:r>
            <a:r>
              <a:rPr lang="en-US" sz="2200" u="sng" dirty="0" smtClean="0"/>
              <a:t>components and processes of the geologic cycle</a:t>
            </a:r>
          </a:p>
          <a:p>
            <a:r>
              <a:rPr lang="en-US" sz="2200" dirty="0" smtClean="0"/>
              <a:t>Understand the </a:t>
            </a:r>
            <a:r>
              <a:rPr lang="en-US" sz="2200" u="sng" dirty="0" smtClean="0"/>
              <a:t>scientific method</a:t>
            </a:r>
          </a:p>
          <a:p>
            <a:r>
              <a:rPr lang="en-US" sz="2200" dirty="0" smtClean="0"/>
              <a:t>Understand the </a:t>
            </a:r>
            <a:r>
              <a:rPr lang="en-US" sz="2200" u="sng" dirty="0" smtClean="0"/>
              <a:t>basics of risk assessment</a:t>
            </a:r>
          </a:p>
          <a:p>
            <a:r>
              <a:rPr lang="en-US" sz="2200" dirty="0" smtClean="0"/>
              <a:t>Recognize </a:t>
            </a:r>
            <a:r>
              <a:rPr lang="en-US" sz="2200" u="sng" dirty="0" smtClean="0"/>
              <a:t>natural hazards that cause disasters</a:t>
            </a:r>
            <a:r>
              <a:rPr lang="en-US" sz="2200" dirty="0" smtClean="0"/>
              <a:t> are generally </a:t>
            </a:r>
            <a:r>
              <a:rPr lang="en-US" sz="2200" u="sng" dirty="0" smtClean="0"/>
              <a:t>high energy events caused by natural earth processes</a:t>
            </a:r>
          </a:p>
          <a:p>
            <a:r>
              <a:rPr lang="en-US" sz="2200" dirty="0" smtClean="0"/>
              <a:t>Understand the </a:t>
            </a:r>
            <a:r>
              <a:rPr lang="en-US" sz="2200" u="sng" dirty="0" smtClean="0"/>
              <a:t>concept that the magnitude of a hazardous event is inversely related to its frequency</a:t>
            </a:r>
          </a:p>
          <a:p>
            <a:r>
              <a:rPr lang="en-US" sz="2200" dirty="0" smtClean="0"/>
              <a:t>Understand how </a:t>
            </a:r>
            <a:r>
              <a:rPr lang="en-US" sz="2200" u="sng" dirty="0" smtClean="0"/>
              <a:t>natural hazards my be linked to one another and to the physical environment</a:t>
            </a:r>
          </a:p>
          <a:p>
            <a:r>
              <a:rPr lang="en-US" sz="2200" dirty="0" smtClean="0"/>
              <a:t>Recognize that </a:t>
            </a:r>
            <a:r>
              <a:rPr lang="en-US" sz="2200" u="sng" dirty="0" smtClean="0"/>
              <a:t>increasing human population and poor land-use practices compound the effects of natural disasters and catastrophes</a:t>
            </a:r>
          </a:p>
        </p:txBody>
      </p:sp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152400" y="27633"/>
            <a:ext cx="8610600" cy="11430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Learning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3820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Forecast, Prediction, and Warning 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4294967295"/>
          </p:nvPr>
        </p:nvSpPr>
        <p:spPr>
          <a:xfrm>
            <a:off x="152400" y="990600"/>
            <a:ext cx="8991600" cy="5292725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Prediction</a:t>
            </a:r>
            <a:r>
              <a:rPr lang="en-US" dirty="0" smtClean="0"/>
              <a:t> involves</a:t>
            </a:r>
            <a:r>
              <a:rPr lang="en-US" dirty="0"/>
              <a:t> </a:t>
            </a:r>
            <a:r>
              <a:rPr lang="en-US" dirty="0" smtClean="0"/>
              <a:t>specifying </a:t>
            </a:r>
            <a:r>
              <a:rPr lang="en-US" dirty="0" smtClean="0"/>
              <a:t>the </a:t>
            </a:r>
            <a:r>
              <a:rPr lang="en-US" b="1" u="sng" dirty="0" smtClean="0"/>
              <a:t>date</a:t>
            </a:r>
            <a:r>
              <a:rPr lang="en-US" u="sng" dirty="0" smtClean="0"/>
              <a:t>, </a:t>
            </a:r>
            <a:r>
              <a:rPr lang="en-US" b="1" u="sng" dirty="0" smtClean="0"/>
              <a:t>time</a:t>
            </a:r>
            <a:r>
              <a:rPr lang="en-US" u="sng" dirty="0" smtClean="0"/>
              <a:t>, and </a:t>
            </a:r>
            <a:r>
              <a:rPr lang="en-US" b="1" u="sng" dirty="0" smtClean="0"/>
              <a:t>size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dirty="0" smtClean="0"/>
              <a:t>a hazardous event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u="sng" dirty="0" smtClean="0"/>
              <a:t>Different</a:t>
            </a:r>
            <a:r>
              <a:rPr lang="en-US" sz="2400" dirty="0" smtClean="0"/>
              <a:t> from </a:t>
            </a:r>
            <a:r>
              <a:rPr lang="en-US" sz="2400" u="sng" dirty="0" smtClean="0"/>
              <a:t>predicting where or how</a:t>
            </a:r>
            <a:r>
              <a:rPr lang="en-US" sz="2400" dirty="0" smtClean="0"/>
              <a:t> often a particular event will occur</a:t>
            </a:r>
          </a:p>
          <a:p>
            <a:r>
              <a:rPr lang="en-US" dirty="0" smtClean="0"/>
              <a:t>A </a:t>
            </a:r>
            <a:r>
              <a:rPr lang="en-US" b="1" u="sng" dirty="0" smtClean="0"/>
              <a:t>forecast</a:t>
            </a:r>
            <a:r>
              <a:rPr lang="en-US" dirty="0" smtClean="0"/>
              <a:t> has a </a:t>
            </a:r>
            <a:r>
              <a:rPr lang="en-US" b="1" u="sng" dirty="0" smtClean="0"/>
              <a:t>range of certainty</a:t>
            </a:r>
            <a:r>
              <a:rPr lang="en-US" dirty="0" smtClean="0"/>
              <a:t>.  This involves a </a:t>
            </a:r>
            <a:r>
              <a:rPr lang="en-US" u="sng" dirty="0" smtClean="0"/>
              <a:t>percentage</a:t>
            </a:r>
            <a:r>
              <a:rPr lang="en-US" dirty="0" smtClean="0"/>
              <a:t> of </a:t>
            </a:r>
            <a:r>
              <a:rPr lang="en-US" u="sng" dirty="0" smtClean="0"/>
              <a:t>certainty that an event will happen</a:t>
            </a:r>
            <a:r>
              <a:rPr lang="en-US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By giving a </a:t>
            </a:r>
            <a:r>
              <a:rPr lang="en-US" b="1" u="sng" dirty="0" smtClean="0"/>
              <a:t>forecast</a:t>
            </a:r>
            <a:r>
              <a:rPr lang="en-US" dirty="0" smtClean="0"/>
              <a:t> of an event, the </a:t>
            </a:r>
            <a:r>
              <a:rPr lang="en-US" u="sng" dirty="0" smtClean="0"/>
              <a:t>loss of life can be minimized and there will be less property damage</a:t>
            </a:r>
          </a:p>
          <a:p>
            <a:r>
              <a:rPr lang="en-US" b="1" u="sng" dirty="0" smtClean="0"/>
              <a:t>Study of natural hazards </a:t>
            </a:r>
            <a:r>
              <a:rPr lang="en-US" dirty="0" smtClean="0"/>
              <a:t>helps in the improvement in </a:t>
            </a:r>
            <a:r>
              <a:rPr lang="en-US" b="1" u="sng" dirty="0" smtClean="0"/>
              <a:t>forecasting </a:t>
            </a:r>
            <a:r>
              <a:rPr lang="en-US" dirty="0" smtClean="0"/>
              <a:t>when the events will happen</a:t>
            </a:r>
          </a:p>
          <a:p>
            <a:r>
              <a:rPr lang="en-US" dirty="0" smtClean="0"/>
              <a:t>By knowing the </a:t>
            </a:r>
            <a:r>
              <a:rPr lang="en-US" b="1" u="sng" dirty="0" smtClean="0"/>
              <a:t>probability and the possible consequences </a:t>
            </a:r>
            <a:r>
              <a:rPr lang="en-US" dirty="0" smtClean="0"/>
              <a:t>of an event, we can assess the risk of that event  and give </a:t>
            </a:r>
            <a:r>
              <a:rPr lang="en-US" b="1" u="sng" dirty="0" smtClean="0"/>
              <a:t>warnings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3820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Forecast, Prediction, and Warning 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4294967295"/>
          </p:nvPr>
        </p:nvSpPr>
        <p:spPr>
          <a:xfrm>
            <a:off x="133597" y="914400"/>
            <a:ext cx="8991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sz="2500" b="1" u="sng" dirty="0" smtClean="0"/>
              <a:t>Minimizing the effects of a hazardous </a:t>
            </a:r>
            <a:r>
              <a:rPr lang="en-US" sz="2500" b="1" u="sng" dirty="0" smtClean="0"/>
              <a:t>event </a:t>
            </a:r>
            <a:r>
              <a:rPr lang="en-US" sz="2500" b="1" u="sng" dirty="0" smtClean="0"/>
              <a:t>by</a:t>
            </a:r>
            <a:r>
              <a:rPr lang="en-US" sz="2500" b="1" u="sng" dirty="0" smtClean="0"/>
              <a:t>:</a:t>
            </a:r>
          </a:p>
          <a:p>
            <a:endParaRPr lang="en-US" sz="1000" b="1" u="sng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u="sng" dirty="0" smtClean="0"/>
              <a:t>Identifying </a:t>
            </a:r>
            <a:r>
              <a:rPr lang="en-US" sz="2400" b="1" u="sng" dirty="0" smtClean="0"/>
              <a:t>the </a:t>
            </a:r>
            <a:r>
              <a:rPr lang="en-US" sz="2400" b="1" u="sng" dirty="0" smtClean="0"/>
              <a:t>location</a:t>
            </a:r>
            <a:r>
              <a:rPr lang="en-US" sz="2400" dirty="0"/>
              <a:t> </a:t>
            </a:r>
            <a:r>
              <a:rPr lang="en-US" sz="2400" dirty="0" smtClean="0"/>
              <a:t>where </a:t>
            </a:r>
            <a:r>
              <a:rPr lang="en-US" sz="2400" dirty="0" smtClean="0"/>
              <a:t>a hazardous event is likely to </a:t>
            </a:r>
            <a:r>
              <a:rPr lang="en-US" sz="2400" dirty="0" smtClean="0"/>
              <a:t>occur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/>
              <a:t>Mapping the kind of hazardous events and where they might happen around the </a:t>
            </a:r>
            <a:r>
              <a:rPr lang="en-US" dirty="0" smtClean="0"/>
              <a:t>world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u="sng" dirty="0" smtClean="0"/>
              <a:t>Determining </a:t>
            </a:r>
            <a:r>
              <a:rPr lang="en-US" sz="2400" b="1" u="sng" dirty="0" smtClean="0"/>
              <a:t>the probability</a:t>
            </a:r>
            <a:r>
              <a:rPr lang="en-US" sz="2400" dirty="0" smtClean="0"/>
              <a:t> that an event of a given magnitude will </a:t>
            </a:r>
            <a:r>
              <a:rPr lang="en-US" sz="2400" dirty="0" smtClean="0"/>
              <a:t>occur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/>
              <a:t>Determine the probability of a particular event in a particular location within a particular time span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u="sng" dirty="0" smtClean="0"/>
              <a:t>Observing </a:t>
            </a:r>
            <a:r>
              <a:rPr lang="en-US" sz="2400" b="1" u="sng" dirty="0" smtClean="0"/>
              <a:t>any precursor events</a:t>
            </a:r>
            <a:r>
              <a:rPr lang="en-US" sz="2400" u="sng" dirty="0" smtClean="0"/>
              <a:t> </a:t>
            </a:r>
            <a:endParaRPr lang="en-US" sz="2400" u="sng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/>
              <a:t>Many hazardous events are preceded by</a:t>
            </a:r>
            <a:r>
              <a:rPr lang="en-US" b="1" dirty="0"/>
              <a:t> </a:t>
            </a:r>
            <a:r>
              <a:rPr lang="en-US" i="1" dirty="0"/>
              <a:t>precursor </a:t>
            </a:r>
            <a:r>
              <a:rPr lang="en-US" i="1" dirty="0" smtClean="0"/>
              <a:t>events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u="sng" dirty="0" smtClean="0"/>
              <a:t>Forecasting </a:t>
            </a:r>
            <a:r>
              <a:rPr lang="en-US" sz="2400" b="1" u="sng" dirty="0" smtClean="0"/>
              <a:t>or predicting</a:t>
            </a:r>
            <a:r>
              <a:rPr lang="en-US" sz="2400" u="sng" dirty="0" smtClean="0"/>
              <a:t> </a:t>
            </a:r>
            <a:r>
              <a:rPr lang="en-US" sz="2400" dirty="0" smtClean="0"/>
              <a:t>the event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/>
              <a:t>When a forecast of an event is issued, the certainly is given in a percentage of an event happening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/>
              <a:t>Using the four preceding methods, a prediction can be made that an event will </a:t>
            </a:r>
            <a:r>
              <a:rPr lang="en-US" dirty="0" smtClean="0"/>
              <a:t>happen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u="sng" dirty="0" smtClean="0"/>
              <a:t>Warning</a:t>
            </a:r>
            <a:r>
              <a:rPr lang="en-US" sz="2400" dirty="0" smtClean="0"/>
              <a:t> the public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/>
              <a:t>Information of the possibility of  a hazardous event </a:t>
            </a:r>
            <a:r>
              <a:rPr lang="en-US" dirty="0" smtClean="0"/>
              <a:t>happening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indy\Desktop\pictures\predi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5851101" cy="398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43000" y="609600"/>
            <a:ext cx="701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Forecast, Prediction, and Warning </a:t>
            </a:r>
          </a:p>
        </p:txBody>
      </p:sp>
    </p:spTree>
    <p:extLst>
      <p:ext uri="{BB962C8B-B14F-4D97-AF65-F5344CB8AC3E}">
        <p14:creationId xmlns:p14="http://schemas.microsoft.com/office/powerpoint/2010/main" val="22350654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http://images.smh.com.au/2010/07/28/1720991/sichuanlandslide-420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80010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114300" y="1143000"/>
            <a:ext cx="8763000" cy="5127171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Risk of a particular event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The product of the probability of that event occurring the times the consequences should it occur.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b="1" u="sng" dirty="0" smtClean="0"/>
              <a:t>Consequences</a:t>
            </a:r>
            <a:r>
              <a:rPr lang="en-US" u="sng" dirty="0" smtClean="0"/>
              <a:t> may be expressed on a variety of scales</a:t>
            </a:r>
          </a:p>
          <a:p>
            <a:pPr lvl="1">
              <a:defRPr/>
            </a:pPr>
            <a:endParaRPr lang="en-US" sz="1200" u="sng" dirty="0" smtClean="0"/>
          </a:p>
          <a:p>
            <a:pPr>
              <a:defRPr/>
            </a:pPr>
            <a:r>
              <a:rPr lang="en-US" u="sng" dirty="0" smtClean="0"/>
              <a:t>Determining </a:t>
            </a:r>
            <a:r>
              <a:rPr lang="en-US" b="1" i="1" u="sng" dirty="0" smtClean="0"/>
              <a:t>acceptable risk </a:t>
            </a:r>
            <a:r>
              <a:rPr lang="en-US" u="sng" dirty="0" smtClean="0"/>
              <a:t>is complicated </a:t>
            </a:r>
            <a:r>
              <a:rPr lang="en-US" dirty="0" smtClean="0"/>
              <a:t>. This depends on the situation.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Governments may require a person to get flood insurance if there is a high risk of flooding in the area that live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Individuals can choose where they live if there is a possibility of  flooding, earthquakes, hurricanes and even a volcano eruption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81000"/>
            <a:ext cx="8382000" cy="1219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Concept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u="sng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Risk</a:t>
            </a:r>
            <a:r>
              <a:rPr lang="en-US" sz="48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Analysis: Understanding the Effects of Hazardous Processes </a:t>
            </a:r>
            <a:endParaRPr kumimoji="0" lang="en-US" sz="4800" b="0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457200" y="990600"/>
            <a:ext cx="8305800" cy="5410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Connections exist between Natural Hazards and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Physical Environment</a:t>
            </a:r>
          </a:p>
          <a:p>
            <a:pPr>
              <a:defRPr/>
            </a:pPr>
            <a:endParaRPr lang="en-US" sz="1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These are called </a:t>
            </a:r>
            <a:r>
              <a:rPr lang="en-US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Linkages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Volcanic eruptions on land are </a:t>
            </a:r>
            <a:r>
              <a:rPr lang="en-US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linked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to mudflows and floods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Eruptions in the ocean are </a:t>
            </a:r>
            <a:r>
              <a:rPr lang="en-US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linked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to tsunamis</a:t>
            </a:r>
          </a:p>
          <a:p>
            <a:pPr lvl="1">
              <a:defRPr/>
            </a:pPr>
            <a:endParaRPr lang="en-US" sz="9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en-US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Natural hazards are linked to earth materials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Exposures of shale to landsides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Granite to large fractures of rock</a:t>
            </a:r>
            <a:endParaRPr lang="en-US" sz="2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  <a:defRPr/>
            </a:pPr>
            <a:endParaRPr lang="en-US" sz="2800" b="1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0"/>
            <a:ext cx="8382000" cy="1219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Concept: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 </a:t>
            </a:r>
            <a:r>
              <a:rPr lang="en-US" sz="40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Linkages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76200" y="1752600"/>
            <a:ext cx="8991600" cy="44196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As the earth’s </a:t>
            </a:r>
            <a:r>
              <a:rPr lang="en-US" b="1" u="sng" dirty="0" smtClean="0"/>
              <a:t>population has increased, natural hazards that once caused disasters, now cause catastrophes</a:t>
            </a:r>
          </a:p>
          <a:p>
            <a:pPr>
              <a:defRPr/>
            </a:pPr>
            <a:r>
              <a:rPr lang="en-US" dirty="0" smtClean="0"/>
              <a:t>This </a:t>
            </a:r>
            <a:r>
              <a:rPr lang="en-US" b="1" u="sng" dirty="0" smtClean="0"/>
              <a:t>population was soon civilized, lived closer together and built large cities</a:t>
            </a:r>
            <a:r>
              <a:rPr lang="en-US" dirty="0" smtClean="0"/>
              <a:t>.  As </a:t>
            </a:r>
            <a:r>
              <a:rPr lang="en-US" u="sng" dirty="0" smtClean="0"/>
              <a:t>this </a:t>
            </a:r>
            <a:r>
              <a:rPr lang="en-US" u="sng" dirty="0" smtClean="0"/>
              <a:t>happens </a:t>
            </a:r>
            <a:r>
              <a:rPr lang="en-US" u="sng" dirty="0" smtClean="0"/>
              <a:t>a </a:t>
            </a:r>
            <a:r>
              <a:rPr lang="en-US" b="1" u="sng" dirty="0" smtClean="0"/>
              <a:t>disasters </a:t>
            </a:r>
            <a:r>
              <a:rPr lang="en-US" b="1" u="sng" dirty="0" smtClean="0"/>
              <a:t>becomes a </a:t>
            </a:r>
            <a:r>
              <a:rPr lang="en-US" b="1" u="sng" dirty="0" smtClean="0"/>
              <a:t>catastrophes</a:t>
            </a:r>
            <a:endParaRPr lang="en-US" b="1" u="sng" dirty="0" smtClean="0"/>
          </a:p>
          <a:p>
            <a:pPr>
              <a:buNone/>
              <a:defRPr/>
            </a:pPr>
            <a:endParaRPr lang="en-US" sz="1200" u="sng" dirty="0" smtClean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Example: Mexico City built on an ancient lake bed, in September of 1985 experienced a magnitude 8.0 earthquake, killing 10,000 people.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Example: Japan’s earthquake and tsunami in 2011. Magnitude 9.0, 10 meter high tsunami waves, 16,000 killed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04800"/>
            <a:ext cx="9067800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Concept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4: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u="sng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Hazardous</a:t>
            </a:r>
            <a:r>
              <a:rPr lang="en-US" sz="30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Events that Previously Produced Disasters are Now Producing Catastrophes</a:t>
            </a:r>
            <a:endParaRPr kumimoji="0" lang="en-US" sz="3000" b="0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228600" y="1905000"/>
            <a:ext cx="8763000" cy="4191000"/>
          </a:xfrm>
        </p:spPr>
        <p:txBody>
          <a:bodyPr rtlCol="0">
            <a:normAutofit fontScale="92500" lnSpcReduction="20000"/>
          </a:bodyPr>
          <a:lstStyle/>
          <a:p>
            <a:pPr>
              <a:defRPr/>
            </a:pPr>
            <a:r>
              <a:rPr lang="en-US" sz="2600" u="sng" dirty="0" smtClean="0"/>
              <a:t>Increase in the population </a:t>
            </a:r>
            <a:r>
              <a:rPr lang="en-US" sz="2600" u="sng" dirty="0" smtClean="0"/>
              <a:t>growth</a:t>
            </a:r>
          </a:p>
          <a:p>
            <a:pPr marL="0" indent="0">
              <a:buNone/>
              <a:defRPr/>
            </a:pPr>
            <a:endParaRPr lang="en-US" sz="1400" u="sng" dirty="0" smtClean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Between 1830 to 1930 – </a:t>
            </a:r>
            <a:r>
              <a:rPr lang="en-US" sz="2400" b="1" dirty="0" smtClean="0"/>
              <a:t>100 years</a:t>
            </a:r>
            <a:r>
              <a:rPr lang="en-US" sz="2400" dirty="0" smtClean="0"/>
              <a:t>, the world population increased from </a:t>
            </a:r>
            <a:r>
              <a:rPr lang="en-US" sz="2400" b="1" dirty="0" smtClean="0"/>
              <a:t>1 to 2 billion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Between 1930 to 1970 – </a:t>
            </a:r>
            <a:r>
              <a:rPr lang="en-US" sz="2400" b="1" dirty="0" smtClean="0"/>
              <a:t>40 years</a:t>
            </a:r>
            <a:r>
              <a:rPr lang="en-US" sz="2400" dirty="0" smtClean="0"/>
              <a:t>, the world population increased to </a:t>
            </a:r>
            <a:r>
              <a:rPr lang="en-US" sz="2400" b="1" dirty="0" smtClean="0"/>
              <a:t>4 billion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Between 1970 to 2000 – </a:t>
            </a:r>
            <a:r>
              <a:rPr lang="en-US" sz="2400" b="1" dirty="0" smtClean="0"/>
              <a:t>30 years</a:t>
            </a:r>
            <a:r>
              <a:rPr lang="en-US" sz="2400" dirty="0" smtClean="0"/>
              <a:t>, the world population increased to </a:t>
            </a:r>
            <a:r>
              <a:rPr lang="en-US" sz="2400" b="1" dirty="0" smtClean="0"/>
              <a:t>6 billion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And from 2000 to July 1, 2013 – </a:t>
            </a:r>
            <a:r>
              <a:rPr lang="en-US" sz="2400" b="1" dirty="0" smtClean="0"/>
              <a:t>12 ½ years</a:t>
            </a:r>
            <a:r>
              <a:rPr lang="en-US" sz="2400" dirty="0" smtClean="0"/>
              <a:t>, the world population increased to </a:t>
            </a:r>
            <a:r>
              <a:rPr lang="en-US" sz="2400" b="1" dirty="0" smtClean="0"/>
              <a:t>7.16 billion people</a:t>
            </a:r>
          </a:p>
          <a:p>
            <a:pPr lvl="1">
              <a:defRPr/>
            </a:pPr>
            <a:endParaRPr lang="en-US" sz="1200" b="1" dirty="0" smtClean="0"/>
          </a:p>
          <a:p>
            <a:pPr>
              <a:defRPr/>
            </a:pPr>
            <a:r>
              <a:rPr lang="en-US" sz="2800" dirty="0" smtClean="0"/>
              <a:t>This is why, if a </a:t>
            </a:r>
            <a:r>
              <a:rPr lang="en-US" sz="2800" b="1" u="sng" dirty="0" smtClean="0"/>
              <a:t>natural hazard does occur, it </a:t>
            </a:r>
            <a:r>
              <a:rPr lang="en-US" sz="2800" b="1" u="sng" dirty="0" smtClean="0"/>
              <a:t>will most </a:t>
            </a:r>
            <a:r>
              <a:rPr lang="en-US" sz="2800" b="1" u="sng" dirty="0" smtClean="0"/>
              <a:t>likely will either be a disaster or </a:t>
            </a:r>
            <a:r>
              <a:rPr lang="en-US" sz="2800" b="1" u="sng" dirty="0" smtClean="0"/>
              <a:t>a </a:t>
            </a:r>
            <a:r>
              <a:rPr lang="en-US" sz="2800" b="1" u="sng" dirty="0" smtClean="0"/>
              <a:t>catastrophe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9067800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Concept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4: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u="sng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Hazardous</a:t>
            </a:r>
            <a:r>
              <a:rPr lang="en-US" sz="30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Events that Previously Produced Disasters are Now Producing Catastrophes</a:t>
            </a:r>
            <a:endParaRPr kumimoji="0" lang="en-US" sz="3000" b="0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indy\Desktop\pictures\popul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501" y="381000"/>
            <a:ext cx="6934200" cy="576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r>
              <a:rPr lang="en-US" b="1" dirty="0" smtClean="0"/>
              <a:t>Magnitude and Frequency of Hazardous Events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b="1" i="1" u="sng" dirty="0" smtClean="0"/>
              <a:t>impact</a:t>
            </a:r>
            <a:r>
              <a:rPr lang="en-US" dirty="0" smtClean="0"/>
              <a:t> of a hazardous event is in part a function of  the amount of energy release, that is the </a:t>
            </a:r>
            <a:r>
              <a:rPr lang="en-US" b="1" u="sng" dirty="0" smtClean="0"/>
              <a:t>magnitude</a:t>
            </a:r>
            <a:r>
              <a:rPr lang="en-US" dirty="0" smtClean="0"/>
              <a:t> and the interval between occurrences, its </a:t>
            </a:r>
            <a:r>
              <a:rPr lang="en-US" b="1" u="sng" dirty="0" smtClean="0"/>
              <a:t>frequency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b="1" i="1" u="sng" dirty="0" smtClean="0"/>
              <a:t>impact</a:t>
            </a:r>
            <a:r>
              <a:rPr lang="en-US" u="sng" dirty="0" smtClean="0"/>
              <a:t> </a:t>
            </a:r>
            <a:r>
              <a:rPr lang="en-US" dirty="0" smtClean="0"/>
              <a:t>is also </a:t>
            </a:r>
            <a:r>
              <a:rPr lang="en-US" dirty="0" smtClean="0"/>
              <a:t>influenced </a:t>
            </a:r>
            <a:r>
              <a:rPr lang="en-US" dirty="0" smtClean="0"/>
              <a:t>by other factors including: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 smtClean="0"/>
              <a:t>Climate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 smtClean="0"/>
              <a:t>Geology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 smtClean="0"/>
              <a:t>Vegetation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 smtClean="0"/>
              <a:t>Population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dirty="0" smtClean="0"/>
              <a:t>Land-use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Learning to look at these and other factors on natural hazards may </a:t>
            </a:r>
            <a:r>
              <a:rPr lang="en-US" b="1" dirty="0" smtClean="0"/>
              <a:t>lessen these impacts</a:t>
            </a:r>
            <a:r>
              <a:rPr lang="en-US" dirty="0" smtClean="0"/>
              <a:t> on the </a:t>
            </a:r>
            <a:r>
              <a:rPr lang="en-US" b="1" dirty="0" smtClean="0"/>
              <a:t>rising population.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6002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2800" dirty="0" smtClean="0"/>
              <a:t>Concept 4: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u="sng" dirty="0" smtClean="0"/>
              <a:t>Hazardous Events that Previously Produced Disasters are Now Producing Catastrophes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143000" y="76200"/>
            <a:ext cx="6934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Why Study Natural Hazards?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371600"/>
            <a:ext cx="81534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To learn about the internal and external forces of the earth and how they interact with civilization</a:t>
            </a:r>
          </a:p>
          <a:p>
            <a:endParaRPr lang="en-US" dirty="0"/>
          </a:p>
          <a:p>
            <a:r>
              <a:rPr lang="en-US" dirty="0" smtClean="0"/>
              <a:t>To learn how civilization can better adjust and adapt to these forces</a:t>
            </a:r>
          </a:p>
          <a:p>
            <a:endParaRPr lang="en-US" dirty="0"/>
          </a:p>
          <a:p>
            <a:r>
              <a:rPr lang="en-US" dirty="0" smtClean="0"/>
              <a:t>To learn to appreciate and respect the awe of these processes and their effects</a:t>
            </a:r>
          </a:p>
        </p:txBody>
      </p:sp>
    </p:spTree>
    <p:extLst>
      <p:ext uri="{BB962C8B-B14F-4D97-AF65-F5344CB8AC3E}">
        <p14:creationId xmlns:p14="http://schemas.microsoft.com/office/powerpoint/2010/main" val="224696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2974" y="152400"/>
            <a:ext cx="8915400" cy="12192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Concept 5:</a:t>
            </a:r>
            <a:br>
              <a:rPr lang="en-US" sz="3200" dirty="0" smtClean="0"/>
            </a:br>
            <a:r>
              <a:rPr lang="en-US" sz="3200" u="sng" dirty="0" smtClean="0"/>
              <a:t>Consequences of Hazards Can Be Minimized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7924800" cy="4606925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Many times we deal with natural hazards in a </a:t>
            </a:r>
            <a:r>
              <a:rPr lang="en-US" b="1" i="1" u="sng" dirty="0" smtClean="0"/>
              <a:t>reactive</a:t>
            </a:r>
            <a:r>
              <a:rPr lang="en-US" b="1" dirty="0" smtClean="0"/>
              <a:t> </a:t>
            </a:r>
            <a:r>
              <a:rPr lang="en-US" dirty="0" smtClean="0"/>
              <a:t>way.</a:t>
            </a:r>
            <a:endParaRPr lang="en-US" sz="2200" dirty="0" smtClean="0"/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Following a disaster, we engage in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Search and rescue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Firefighting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Providing food, shelter, and medical care</a:t>
            </a:r>
          </a:p>
          <a:p>
            <a:pPr>
              <a:defRPr/>
            </a:pPr>
            <a:r>
              <a:rPr lang="en-US" dirty="0" smtClean="0"/>
              <a:t>This </a:t>
            </a:r>
            <a:r>
              <a:rPr lang="en-US" b="1" u="sng" dirty="0" smtClean="0"/>
              <a:t>does reduce </a:t>
            </a:r>
            <a:r>
              <a:rPr lang="en-US" dirty="0" smtClean="0"/>
              <a:t>the lose of life and property</a:t>
            </a:r>
          </a:p>
          <a:p>
            <a:pPr>
              <a:defRPr/>
            </a:pPr>
            <a:endParaRPr lang="en-US" sz="1200" dirty="0" smtClean="0"/>
          </a:p>
          <a:p>
            <a:pPr>
              <a:defRPr/>
            </a:pPr>
            <a:r>
              <a:rPr lang="en-US" b="1" dirty="0" smtClean="0"/>
              <a:t>BUT: to move to a </a:t>
            </a:r>
            <a:r>
              <a:rPr lang="en-US" b="1" u="sng" dirty="0" smtClean="0"/>
              <a:t>higher level of hazard reduction </a:t>
            </a:r>
            <a:r>
              <a:rPr lang="en-US" b="1" dirty="0" smtClean="0"/>
              <a:t>requires </a:t>
            </a:r>
            <a:r>
              <a:rPr lang="en-US" b="1" dirty="0" smtClean="0"/>
              <a:t>increased </a:t>
            </a:r>
            <a:r>
              <a:rPr lang="en-US" b="1" u="sng" dirty="0" smtClean="0"/>
              <a:t>efforts to anticipate disasters and their effects.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Concept 5:</a:t>
            </a:r>
            <a:br>
              <a:rPr lang="en-US" sz="3200" dirty="0" smtClean="0"/>
            </a:br>
            <a:r>
              <a:rPr lang="en-US" sz="3200" u="sng" dirty="0" smtClean="0"/>
              <a:t>Consequences of Hazards Can Be Minimized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8382000" cy="5105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Reactive Response: </a:t>
            </a:r>
            <a:r>
              <a:rPr lang="en-US" u="sng" dirty="0" smtClean="0"/>
              <a:t>Impact of and Recover from Disasters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The effect of a disaster upon a population may be either </a:t>
            </a:r>
            <a:r>
              <a:rPr lang="en-US" sz="2400" i="1" dirty="0" smtClean="0"/>
              <a:t>direct</a:t>
            </a:r>
            <a:r>
              <a:rPr lang="en-US" sz="2400" dirty="0" smtClean="0"/>
              <a:t> or </a:t>
            </a:r>
            <a:r>
              <a:rPr lang="en-US" sz="2400" i="1" dirty="0" smtClean="0"/>
              <a:t>indirect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400" u="sng" dirty="0" smtClean="0"/>
              <a:t>Direct Effects:</a:t>
            </a:r>
          </a:p>
          <a:p>
            <a:pPr lvl="3">
              <a:lnSpc>
                <a:spcPct val="90000"/>
              </a:lnSpc>
            </a:pPr>
            <a:r>
              <a:rPr lang="en-US" sz="2400" dirty="0" smtClean="0"/>
              <a:t>People getting killed, injured, dislocated, or otherwise damaged</a:t>
            </a:r>
          </a:p>
          <a:p>
            <a:pPr lvl="2">
              <a:lnSpc>
                <a:spcPct val="90000"/>
              </a:lnSpc>
            </a:pPr>
            <a:r>
              <a:rPr lang="en-US" sz="2400" u="sng" dirty="0" smtClean="0"/>
              <a:t>Indirect Effects:</a:t>
            </a:r>
          </a:p>
          <a:p>
            <a:pPr lvl="3">
              <a:lnSpc>
                <a:spcPct val="90000"/>
              </a:lnSpc>
            </a:pPr>
            <a:r>
              <a:rPr lang="en-US" sz="2400" dirty="0" smtClean="0"/>
              <a:t>Emotional distress, donation of money or goods, and the paying of taxes to pay for the recovery of property</a:t>
            </a:r>
          </a:p>
          <a:p>
            <a:pPr lvl="3">
              <a:lnSpc>
                <a:spcPct val="90000"/>
              </a:lnSpc>
            </a:pPr>
            <a:endParaRPr lang="en-US" sz="1200" dirty="0" smtClean="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Direct effects are felt by fewer individuals, whereas indirect effects affect many more people</a:t>
            </a:r>
          </a:p>
          <a:p>
            <a:pPr lvl="3">
              <a:lnSpc>
                <a:spcPct val="90000"/>
              </a:lnSpc>
            </a:pPr>
            <a:endParaRPr lang="en-US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indy\Desktop\pictures\rea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87" y="609600"/>
            <a:ext cx="7180613" cy="55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5536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275" y="304800"/>
            <a:ext cx="8991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Concept 5:</a:t>
            </a:r>
            <a:br>
              <a:rPr lang="en-US" sz="3200" dirty="0" smtClean="0"/>
            </a:br>
            <a:r>
              <a:rPr lang="en-US" sz="3200" u="sng" dirty="0" smtClean="0"/>
              <a:t>Consequences of Hazards Can Be Minimized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77200" cy="49530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Stages of recovery </a:t>
            </a:r>
            <a:r>
              <a:rPr lang="en-US" dirty="0" smtClean="0"/>
              <a:t>following a disaster are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Emergency work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Restoration of Services and Communication Lines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Reconstruction</a:t>
            </a:r>
          </a:p>
          <a:p>
            <a:r>
              <a:rPr lang="en-US" b="1" dirty="0" smtClean="0"/>
              <a:t>Life returns to </a:t>
            </a:r>
            <a:r>
              <a:rPr lang="en-US" b="1" dirty="0" smtClean="0"/>
              <a:t>normal basically</a:t>
            </a:r>
          </a:p>
          <a:p>
            <a:endParaRPr lang="en-US" sz="1200" dirty="0" smtClean="0"/>
          </a:p>
          <a:p>
            <a:r>
              <a:rPr lang="en-US" b="1" u="sng" dirty="0" smtClean="0"/>
              <a:t>Reconstruction II: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u="sng" dirty="0" smtClean="0"/>
              <a:t>Planning is essential!!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u="sng" dirty="0" smtClean="0"/>
              <a:t>Don’t rush</a:t>
            </a:r>
            <a:r>
              <a:rPr lang="en-US" dirty="0" smtClean="0"/>
              <a:t> – evaluate how best to use recovery funds to rebuild to withstand future hazards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u="sng" dirty="0" smtClean="0"/>
              <a:t>Rebuild to reduce damage and loss of life if another event should happen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gillinc.blogspot.com/uploaded_images/FEMA.Disaster-716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85800"/>
            <a:ext cx="51816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991600" cy="9144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Concept 5:</a:t>
            </a:r>
            <a:br>
              <a:rPr lang="en-US" sz="3600" dirty="0" smtClean="0"/>
            </a:br>
            <a:r>
              <a:rPr lang="en-US" sz="3600" u="sng" dirty="0" smtClean="0"/>
              <a:t>Consequences of Hazards Can Be Minimized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610600" cy="4572000"/>
          </a:xfrm>
        </p:spPr>
        <p:txBody>
          <a:bodyPr/>
          <a:lstStyle/>
          <a:p>
            <a:r>
              <a:rPr lang="en-US" sz="2600" b="1" dirty="0" smtClean="0"/>
              <a:t>Anticipatory Response: Avoiding and Adjusting to Hazards</a:t>
            </a:r>
          </a:p>
          <a:p>
            <a:endParaRPr lang="en-US" sz="12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There is a </a:t>
            </a:r>
            <a:r>
              <a:rPr lang="en-US" sz="2400" b="1" u="sng" dirty="0" smtClean="0"/>
              <a:t>need to minimize the effects of disasters by evaluating the perception of the hazards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200" b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People need to be </a:t>
            </a:r>
            <a:r>
              <a:rPr lang="en-US" sz="2400" b="1" u="sng" dirty="0" smtClean="0"/>
              <a:t>educated to understand natural hazards </a:t>
            </a:r>
            <a:r>
              <a:rPr lang="en-US" sz="2400" dirty="0" smtClean="0"/>
              <a:t>and </a:t>
            </a:r>
            <a:r>
              <a:rPr lang="en-US" sz="2400" b="1" u="sng" dirty="0" smtClean="0"/>
              <a:t>how they should deal with an event should they be involved in </a:t>
            </a:r>
            <a:r>
              <a:rPr lang="en-US" sz="2400" b="1" u="sng" dirty="0" smtClean="0"/>
              <a:t>one</a:t>
            </a:r>
            <a:endParaRPr lang="en-US" sz="2400" b="1" dirty="0" smtClean="0"/>
          </a:p>
          <a:p>
            <a:pPr lvl="1"/>
            <a:endParaRPr lang="en-US" sz="2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0668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Concept 5:</a:t>
            </a:r>
            <a:br>
              <a:rPr lang="en-US" sz="3600" dirty="0" smtClean="0"/>
            </a:br>
            <a:r>
              <a:rPr lang="en-US" sz="3600" u="sng" dirty="0" smtClean="0"/>
              <a:t>Consequences of Hazards Can Be Minimized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610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are </a:t>
            </a:r>
            <a:r>
              <a:rPr lang="en-US" u="sng" dirty="0" smtClean="0"/>
              <a:t>many ways which can be used to help reduce the consequences of natural hazards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Careful planning for land-use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dirty="0" smtClean="0"/>
              <a:t>Don’t build on a flood plain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Insurance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dirty="0" smtClean="0"/>
              <a:t>Have flood or earthquake insurance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Evacuation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dirty="0" smtClean="0"/>
              <a:t>Have a plan if something happens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Disaster Preparedness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dirty="0" smtClean="0"/>
              <a:t>Training and organization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Have an artificial control of Natural Processes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dirty="0" smtClean="0"/>
              <a:t>Sometime they work, sometimes they don’t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/>
              <a:t>Too often the option is to simply </a:t>
            </a:r>
            <a:r>
              <a:rPr lang="en-US" b="1" dirty="0" smtClean="0"/>
              <a:t>bear the loss </a:t>
            </a:r>
            <a:endParaRPr lang="en-US" b="1" dirty="0" smtClean="0"/>
          </a:p>
          <a:p>
            <a:pPr lvl="1"/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Hazards Can Provide </a:t>
            </a:r>
            <a:r>
              <a:rPr lang="en-US" sz="3600" dirty="0" smtClean="0"/>
              <a:t>a Natural Service Function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305800" cy="5715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/>
              <a:t>Somewhat </a:t>
            </a:r>
            <a:r>
              <a:rPr lang="en-US" sz="2300" b="1" dirty="0" smtClean="0"/>
              <a:t>ironic</a:t>
            </a:r>
            <a:r>
              <a:rPr lang="en-US" sz="2300" dirty="0" smtClean="0"/>
              <a:t>:</a:t>
            </a:r>
            <a:endParaRPr lang="en-US" sz="2300" dirty="0" smtClean="0"/>
          </a:p>
          <a:p>
            <a:pPr>
              <a:lnSpc>
                <a:spcPct val="90000"/>
              </a:lnSpc>
            </a:pPr>
            <a:endParaRPr lang="en-US" sz="1200" dirty="0" smtClean="0"/>
          </a:p>
          <a:p>
            <a:pPr lvl="1">
              <a:lnSpc>
                <a:spcPct val="90000"/>
              </a:lnSpc>
            </a:pPr>
            <a:r>
              <a:rPr lang="en-US" sz="2300" b="1" u="sng" dirty="0" smtClean="0"/>
              <a:t>Natural events which take human life and destroy property are often a benefit or natural service to </a:t>
            </a:r>
            <a:r>
              <a:rPr lang="en-US" sz="2300" b="1" u="sng" dirty="0" smtClean="0"/>
              <a:t>nature</a:t>
            </a:r>
          </a:p>
          <a:p>
            <a:pPr lvl="1">
              <a:lnSpc>
                <a:spcPct val="90000"/>
              </a:lnSpc>
            </a:pPr>
            <a:endParaRPr lang="en-US" sz="1200" b="1" u="sng" dirty="0" smtClean="0"/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200" b="1" dirty="0" smtClean="0"/>
              <a:t>Periodic flooding</a:t>
            </a:r>
            <a:r>
              <a:rPr lang="en-US" sz="2200" dirty="0" smtClean="0"/>
              <a:t> </a:t>
            </a:r>
            <a:r>
              <a:rPr lang="en-US" sz="2200" b="1" dirty="0" smtClean="0"/>
              <a:t>supplies nutrients</a:t>
            </a:r>
            <a:r>
              <a:rPr lang="en-US" sz="2200" dirty="0" smtClean="0"/>
              <a:t> to the land it floods.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200" b="1" dirty="0" smtClean="0"/>
              <a:t>Forest fires</a:t>
            </a:r>
            <a:r>
              <a:rPr lang="en-US" sz="2200" dirty="0" smtClean="0"/>
              <a:t> will release new seeds to for new growth</a:t>
            </a:r>
          </a:p>
          <a:p>
            <a:pPr lvl="3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200" dirty="0" smtClean="0"/>
              <a:t>Uintah Forest, eaten by a deadly beetle, waiting to burn, will get rid of the beetle and the dead trees, and begin re-growth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200" b="1" dirty="0" smtClean="0"/>
              <a:t>Landslides</a:t>
            </a:r>
            <a:r>
              <a:rPr lang="en-US" sz="2200" dirty="0" smtClean="0"/>
              <a:t> will </a:t>
            </a:r>
            <a:r>
              <a:rPr lang="en-US" sz="2200" b="1" dirty="0" smtClean="0"/>
              <a:t>dam up stream</a:t>
            </a:r>
            <a:r>
              <a:rPr lang="en-US" sz="2200" dirty="0" smtClean="0"/>
              <a:t> and make a lake for </a:t>
            </a:r>
            <a:r>
              <a:rPr lang="en-US" sz="2200" b="1" dirty="0" smtClean="0"/>
              <a:t>important water storage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200" dirty="0" smtClean="0"/>
              <a:t>If the </a:t>
            </a:r>
            <a:r>
              <a:rPr lang="en-US" sz="2200" b="1" dirty="0" smtClean="0"/>
              <a:t>dam breaks</a:t>
            </a:r>
            <a:r>
              <a:rPr lang="en-US" sz="2200" dirty="0" smtClean="0"/>
              <a:t>, then the </a:t>
            </a:r>
            <a:r>
              <a:rPr lang="en-US" sz="2200" b="1" dirty="0" smtClean="0"/>
              <a:t>land downstream is rejuvenated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200" dirty="0" smtClean="0"/>
              <a:t>The </a:t>
            </a:r>
            <a:r>
              <a:rPr lang="en-US" sz="2200" b="1" dirty="0" smtClean="0"/>
              <a:t>Hawaiian Islands</a:t>
            </a:r>
            <a:r>
              <a:rPr lang="en-US" sz="2200" dirty="0" smtClean="0"/>
              <a:t> are </a:t>
            </a:r>
            <a:r>
              <a:rPr lang="en-US" sz="2200" b="1" dirty="0" smtClean="0"/>
              <a:t>growing due to lava flow</a:t>
            </a:r>
            <a:r>
              <a:rPr lang="en-US" sz="2200" dirty="0" smtClean="0"/>
              <a:t> from the volcano eruptions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http://lovingthebigisland.files.wordpress.com/2010/03/hiking-to-the-lava-flows-hawaii-volcaones-national-park-photo-by-donald-b-macgow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09600"/>
            <a:ext cx="7340600" cy="5505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820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Global Climate Change and Hazards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382000" cy="4953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b="1" u="sng" dirty="0" smtClean="0"/>
              <a:t>Global  and Regional Climate Change </a:t>
            </a:r>
            <a:endParaRPr lang="en-US" b="1" u="sng" dirty="0" smtClean="0"/>
          </a:p>
          <a:p>
            <a:pPr>
              <a:lnSpc>
                <a:spcPct val="80000"/>
              </a:lnSpc>
            </a:pPr>
            <a:endParaRPr lang="en-US" sz="1200" b="1" u="sng" dirty="0" smtClean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b="1" u="sng" dirty="0" smtClean="0"/>
              <a:t>Could affect the incidence of hazardous natural events such as storms, landslides, drought, and </a:t>
            </a:r>
            <a:r>
              <a:rPr lang="en-US" sz="2400" b="1" u="sng" dirty="0" smtClean="0"/>
              <a:t>fires</a:t>
            </a:r>
            <a:endParaRPr lang="en-US" sz="2400" dirty="0" smtClean="0"/>
          </a:p>
          <a:p>
            <a:pPr lvl="1">
              <a:lnSpc>
                <a:spcPct val="80000"/>
              </a:lnSpc>
            </a:pPr>
            <a:endParaRPr lang="en-US" sz="1200" dirty="0" smtClean="0"/>
          </a:p>
          <a:p>
            <a:pPr>
              <a:lnSpc>
                <a:spcPct val="80000"/>
              </a:lnSpc>
            </a:pPr>
            <a:r>
              <a:rPr lang="en-US" b="1" u="sng" dirty="0" smtClean="0"/>
              <a:t>What</a:t>
            </a:r>
            <a:r>
              <a:rPr lang="en-US" b="1" u="sng" dirty="0" smtClean="0"/>
              <a:t> </a:t>
            </a:r>
            <a:r>
              <a:rPr lang="en-US" b="1" u="sng" dirty="0" smtClean="0"/>
              <a:t>might this </a:t>
            </a:r>
            <a:r>
              <a:rPr lang="en-US" b="1" u="sng" dirty="0" smtClean="0"/>
              <a:t>happen to cause these increases?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sz="1200" b="1" u="sng" dirty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u="sng" dirty="0" smtClean="0"/>
              <a:t>Sea level is rising and growing warmer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sz="1100" u="sng" dirty="0" smtClean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u="sng" dirty="0" smtClean="0"/>
              <a:t>Erosion is increasing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sz="1100" u="sng" dirty="0" smtClean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u="sng" dirty="0" smtClean="0"/>
              <a:t>Shift in precipitation and development in deserts and semiarid lands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sz="1100" u="sng" dirty="0" smtClean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u="sng" dirty="0" smtClean="0"/>
              <a:t>Warming of the northern latitudes could become more productive, leading to population shi</a:t>
            </a:r>
            <a:r>
              <a:rPr lang="en-US" dirty="0" smtClean="0"/>
              <a:t>fts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Could cause more wars, social and political upheavals</a:t>
            </a:r>
          </a:p>
          <a:p>
            <a:pPr marL="640080" lvl="2" indent="0">
              <a:lnSpc>
                <a:spcPct val="80000"/>
              </a:lnSpc>
              <a:buNone/>
            </a:pPr>
            <a:endParaRPr lang="en-US" sz="1100" dirty="0" smtClean="0"/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u="sng" dirty="0" smtClean="0"/>
              <a:t>Increase in energy in the atmosphere causing more thunderstorms and hurricanes</a:t>
            </a:r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762000" y="17585"/>
            <a:ext cx="7696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Processes: Internal and External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1219200"/>
            <a:ext cx="8229600" cy="4953000"/>
          </a:xfrm>
        </p:spPr>
        <p:txBody>
          <a:bodyPr>
            <a:noAutofit/>
          </a:bodyPr>
          <a:lstStyle/>
          <a:p>
            <a:r>
              <a:rPr lang="en-US" sz="2200" b="1" u="sng" dirty="0" smtClean="0"/>
              <a:t>Process – the physical, chemical, and biological ways by which events effect the earth’s surface</a:t>
            </a:r>
            <a:r>
              <a:rPr lang="en-US" sz="2200" b="1" dirty="0" smtClean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u="sng" dirty="0" smtClean="0"/>
              <a:t>Internal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b="1" u="sng" dirty="0" smtClean="0"/>
              <a:t>Tectonic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Volcanic eruptions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Earthquakes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u="sng" dirty="0" smtClean="0"/>
              <a:t>External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b="1" u="sng" dirty="0" smtClean="0"/>
              <a:t>Climate and Weather </a:t>
            </a:r>
            <a:r>
              <a:rPr lang="en-US" sz="2200" dirty="0" smtClean="0"/>
              <a:t>– Part of the Hydrological Cycle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Hurricanes and Tornados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b="1" u="sng" dirty="0" smtClean="0"/>
              <a:t>Mass Wasting of the Earth’s Surface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Landslides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Flooding</a:t>
            </a:r>
          </a:p>
        </p:txBody>
      </p:sp>
    </p:spTree>
    <p:extLst>
      <p:ext uri="{BB962C8B-B14F-4D97-AF65-F5344CB8AC3E}">
        <p14:creationId xmlns:p14="http://schemas.microsoft.com/office/powerpoint/2010/main" val="288863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Placeholder 1"/>
          <p:cNvSpPr>
            <a:spLocks noGrp="1"/>
          </p:cNvSpPr>
          <p:nvPr>
            <p:ph type="body" idx="4294967295"/>
          </p:nvPr>
        </p:nvSpPr>
        <p:spPr>
          <a:xfrm>
            <a:off x="762000" y="1219200"/>
            <a:ext cx="80010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sz="2600" b="1" u="sng" dirty="0" smtClean="0"/>
              <a:t>Natural Hazards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 smtClean="0"/>
              <a:t>A </a:t>
            </a:r>
            <a:r>
              <a:rPr lang="en-US" sz="2600" u="sng" dirty="0" smtClean="0"/>
              <a:t>natural Process and/or </a:t>
            </a:r>
            <a:r>
              <a:rPr lang="en-US" sz="2600" u="sng" dirty="0"/>
              <a:t>E</a:t>
            </a:r>
            <a:r>
              <a:rPr lang="en-US" sz="2600" u="sng" dirty="0" smtClean="0"/>
              <a:t>vent that is a potential threat to human life and property</a:t>
            </a:r>
            <a:r>
              <a:rPr lang="en-US" sz="2600" dirty="0" smtClean="0"/>
              <a:t>.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600" u="sng" dirty="0" smtClean="0"/>
              <a:t>The Event is not the problem, but the danger to humans and their property determines if the Event is to be a Hazard</a:t>
            </a:r>
            <a:r>
              <a:rPr lang="en-US" sz="2600" dirty="0" smtClean="0"/>
              <a:t>.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600" u="sng" dirty="0" smtClean="0"/>
              <a:t>Affects millions of people around the world</a:t>
            </a:r>
          </a:p>
          <a:p>
            <a:pPr lvl="2"/>
            <a:endParaRPr lang="en-US" sz="1400" dirty="0" smtClean="0"/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600" dirty="0" smtClean="0"/>
              <a:t>Blizzards and Ice Storms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600" dirty="0" smtClean="0"/>
              <a:t>Wildfires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600" dirty="0" smtClean="0"/>
              <a:t>Tsunamis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600" dirty="0" smtClean="0"/>
              <a:t>Droughts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600" dirty="0" smtClean="0"/>
              <a:t>Subsidence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600" dirty="0" smtClean="0"/>
              <a:t>Coastal erosions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600" dirty="0" smtClean="0"/>
              <a:t>Impacts from asteroids and comets</a:t>
            </a:r>
            <a:endParaRPr lang="en-US" sz="2200" dirty="0" smtClean="0"/>
          </a:p>
          <a:p>
            <a:pPr lvl="3"/>
            <a:endParaRPr lang="en-US" dirty="0" smtClean="0"/>
          </a:p>
        </p:txBody>
      </p:sp>
      <p:sp>
        <p:nvSpPr>
          <p:cNvPr id="19459" name="Title 2"/>
          <p:cNvSpPr>
            <a:spLocks noGrp="1"/>
          </p:cNvSpPr>
          <p:nvPr>
            <p:ph type="title" idx="4294967295"/>
          </p:nvPr>
        </p:nvSpPr>
        <p:spPr>
          <a:xfrm>
            <a:off x="609600" y="-22609"/>
            <a:ext cx="7696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Hazard, Disaster, or Catastrophe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1143000" y="31668"/>
            <a:ext cx="6934200" cy="1143000"/>
          </a:xfrm>
        </p:spPr>
        <p:txBody>
          <a:bodyPr/>
          <a:lstStyle/>
          <a:p>
            <a:pPr algn="ctr"/>
            <a:r>
              <a:rPr lang="en-US" sz="4800" dirty="0" smtClean="0"/>
              <a:t>Disasters</a:t>
            </a:r>
          </a:p>
        </p:txBody>
      </p:sp>
      <p:sp>
        <p:nvSpPr>
          <p:cNvPr id="23555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1143000"/>
            <a:ext cx="7696200" cy="4911725"/>
          </a:xfrm>
        </p:spPr>
        <p:txBody>
          <a:bodyPr>
            <a:normAutofit fontScale="70000" lnSpcReduction="20000"/>
          </a:bodyPr>
          <a:lstStyle/>
          <a:p>
            <a:r>
              <a:rPr lang="en-US" sz="3400" b="1" u="sng" dirty="0" smtClean="0"/>
              <a:t>What is A Disaster?</a:t>
            </a:r>
          </a:p>
          <a:p>
            <a:endParaRPr lang="en-US" sz="2800" u="sng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100" dirty="0"/>
              <a:t>A </a:t>
            </a:r>
            <a:r>
              <a:rPr lang="en-US" sz="3100" u="sng" dirty="0"/>
              <a:t>H</a:t>
            </a:r>
            <a:r>
              <a:rPr lang="en-US" sz="3100" u="sng" dirty="0" smtClean="0"/>
              <a:t>azardous Event </a:t>
            </a:r>
            <a:r>
              <a:rPr lang="en-US" sz="3100" u="sng" dirty="0"/>
              <a:t>that occurs over a limited time span in a defined </a:t>
            </a:r>
            <a:r>
              <a:rPr lang="en-US" sz="3100" u="sng" dirty="0" smtClean="0"/>
              <a:t>area</a:t>
            </a:r>
          </a:p>
          <a:p>
            <a:pPr lvl="1"/>
            <a:endParaRPr lang="en-US" sz="2800" u="sng" dirty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3100" dirty="0"/>
              <a:t>Criteria: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100" dirty="0"/>
              <a:t>Ten or more people killed </a:t>
            </a:r>
            <a:endParaRPr lang="en-US" sz="3100" dirty="0" smtClean="0"/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100" dirty="0" smtClean="0"/>
              <a:t>100 or more people affected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100" dirty="0" smtClean="0"/>
              <a:t>A state of emergency is declared 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100" dirty="0" smtClean="0"/>
              <a:t>International assistance is requested</a:t>
            </a:r>
          </a:p>
          <a:p>
            <a:pPr marL="914400" lvl="3" indent="0">
              <a:buNone/>
            </a:pPr>
            <a:endParaRPr lang="en-US" sz="2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100" dirty="0" smtClean="0"/>
              <a:t>During past few decades, natural disasters have killed several million people, </a:t>
            </a:r>
            <a:r>
              <a:rPr lang="en-US" sz="3100" u="sng" dirty="0" smtClean="0"/>
              <a:t>average loss of life about 80,000 people.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3100" u="sng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100" dirty="0" smtClean="0"/>
              <a:t>Financial loss – exceeds </a:t>
            </a:r>
            <a:r>
              <a:rPr lang="en-US" sz="3100" u="sng" dirty="0" smtClean="0"/>
              <a:t>$50 Billion a year</a:t>
            </a:r>
            <a:r>
              <a:rPr lang="en-US" sz="3100" dirty="0" smtClean="0"/>
              <a:t>.</a:t>
            </a:r>
            <a:endParaRPr lang="en-US" sz="3100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6934200" cy="1143000"/>
          </a:xfrm>
        </p:spPr>
        <p:txBody>
          <a:bodyPr/>
          <a:lstStyle/>
          <a:p>
            <a:pPr algn="ctr"/>
            <a:r>
              <a:rPr lang="en-US" sz="4800" dirty="0" smtClean="0"/>
              <a:t>Catastrophes</a:t>
            </a:r>
          </a:p>
        </p:txBody>
      </p:sp>
      <p:sp>
        <p:nvSpPr>
          <p:cNvPr id="24579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1219200"/>
            <a:ext cx="7696200" cy="4876800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/>
              <a:t>What is a Catastrophe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 massive disaster that requires significant expenditure of money and long time recovery to take place.</a:t>
            </a:r>
          </a:p>
          <a:p>
            <a:pPr marL="0" indent="0">
              <a:buNone/>
            </a:pPr>
            <a:endParaRPr lang="en-US" sz="1100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200" dirty="0" smtClean="0"/>
              <a:t>Some of the most current Catastrophes are: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Hurricane Katrina - 2005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Haiti Earthquake - 2011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Indonesia Earthquake and Tsunami -2004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Bangladesh Hurricane - 1991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Japan Earthquake and Tsunami- 2011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2200" dirty="0" smtClean="0"/>
              <a:t>The Northeaster and Hurricane Sandy Combination - 2012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2011Sendai-NOAA-Energylhvpd9-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600" y="553497"/>
            <a:ext cx="2378893" cy="165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Map of Sendai Earthquake 2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3496"/>
            <a:ext cx="2438400" cy="165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ile:2011-Sendai-Tsunami-DART-21413-A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59" y="553496"/>
            <a:ext cx="2453101" cy="173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ile:Sandy Oct 25 2012 0400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11" y="3048000"/>
            <a:ext cx="235762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ile:Sandy Oct 28 2012 16.00(UTC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045488"/>
            <a:ext cx="2133600" cy="248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ile:Hurricane Sandy pounds West Virgini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600" y="3333666"/>
            <a:ext cx="2550997" cy="191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1048" y="2319495"/>
            <a:ext cx="3320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Seismic reading of 9.0 Earthquake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578092" y="2319495"/>
            <a:ext cx="22926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Preceding earthquakes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712093" y="2319495"/>
            <a:ext cx="140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Tsunami path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822440" y="5663921"/>
            <a:ext cx="2268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Sandy in the beginning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405770" y="5638800"/>
            <a:ext cx="2637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Sandy and the Northeaster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080673" y="5621112"/>
            <a:ext cx="3027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West Virginia snow from Sandy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277667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3635</TotalTime>
  <Words>2611</Words>
  <Application>Microsoft Office PowerPoint</Application>
  <PresentationFormat>On-screen Show (4:3)</PresentationFormat>
  <Paragraphs>369</Paragraphs>
  <Slides>49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Custom Design</vt:lpstr>
      <vt:lpstr>NewsPrint</vt:lpstr>
      <vt:lpstr>Introduction to Natural Hazards</vt:lpstr>
      <vt:lpstr>Framework for Each Chapter</vt:lpstr>
      <vt:lpstr>Learning Objectives</vt:lpstr>
      <vt:lpstr>Why Study Natural Hazards?</vt:lpstr>
      <vt:lpstr>Processes: Internal and External</vt:lpstr>
      <vt:lpstr>Hazard, Disaster, or Catastrophe</vt:lpstr>
      <vt:lpstr>Disasters</vt:lpstr>
      <vt:lpstr>Catastrophes</vt:lpstr>
      <vt:lpstr>PowerPoint Presentation</vt:lpstr>
      <vt:lpstr>DEATHS AND DAMAGE CAUSED BY NATURAL HAZARDS</vt:lpstr>
      <vt:lpstr>Which Hazards Could Cause Catastrophes</vt:lpstr>
      <vt:lpstr>Which Hazards Could Cause Catastrophes</vt:lpstr>
      <vt:lpstr>Understanding Hazards Through History</vt:lpstr>
      <vt:lpstr>Geologic Time</vt:lpstr>
      <vt:lpstr>Geologic Cycle</vt:lpstr>
      <vt:lpstr>Geologic Cycle</vt:lpstr>
      <vt:lpstr>Tectonic Cycle</vt:lpstr>
      <vt:lpstr>PowerPoint Presentation</vt:lpstr>
      <vt:lpstr>Rock Cycle</vt:lpstr>
      <vt:lpstr>Hydrologic Cycle</vt:lpstr>
      <vt:lpstr> Biogeochemical Cycles</vt:lpstr>
      <vt:lpstr>PowerPoint Presentation</vt:lpstr>
      <vt:lpstr>Fundamental Concepts for Understanding Natural Processes as Hazards</vt:lpstr>
      <vt:lpstr>Concept: 1   Hazards are  Predictable from Scientific Evaluation</vt:lpstr>
      <vt:lpstr>PowerPoint Presentation</vt:lpstr>
      <vt:lpstr>PowerPoint Presentation</vt:lpstr>
      <vt:lpstr>PowerPoint Presentation</vt:lpstr>
      <vt:lpstr>Forecast, Prediction, and Warning </vt:lpstr>
      <vt:lpstr>PowerPoint Presentation</vt:lpstr>
      <vt:lpstr>Forecast, Prediction, and Warning </vt:lpstr>
      <vt:lpstr>Forecast, Prediction, and Warning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Concept 4:  Hazardous Events that Previously Produced Disasters are Now Producing Catastrophes</vt:lpstr>
      <vt:lpstr>Concept 5: Consequences of Hazards Can Be Minimized</vt:lpstr>
      <vt:lpstr>Concept 5: Consequences of Hazards Can Be Minimized</vt:lpstr>
      <vt:lpstr>PowerPoint Presentation</vt:lpstr>
      <vt:lpstr>Concept 5: Consequences of Hazards Can Be Minimized</vt:lpstr>
      <vt:lpstr>PowerPoint Presentation</vt:lpstr>
      <vt:lpstr>Concept 5: Consequences of Hazards Can Be Minimized</vt:lpstr>
      <vt:lpstr>Concept 5: Consequences of Hazards Can Be Minimized</vt:lpstr>
      <vt:lpstr>Hazards Can Provide a Natural Service Function</vt:lpstr>
      <vt:lpstr>PowerPoint Presentation</vt:lpstr>
      <vt:lpstr>Global Climate Change and Hazards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Cindy Clark</cp:lastModifiedBy>
  <cp:revision>323</cp:revision>
  <dcterms:created xsi:type="dcterms:W3CDTF">2007-09-03T15:50:30Z</dcterms:created>
  <dcterms:modified xsi:type="dcterms:W3CDTF">2014-09-03T20:18:48Z</dcterms:modified>
</cp:coreProperties>
</file>